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Lst>
  <p:notesMasterIdLst>
    <p:notesMasterId r:id="rId7"/>
  </p:notesMasterIdLst>
  <p:sldIdLst>
    <p:sldId id="256" r:id="rId8"/>
    <p:sldId id="257" r:id="rId9"/>
    <p:sldId id="258" r:id="rId10"/>
    <p:sldId id="259" r:id="rId11"/>
    <p:sldId id="260" r:id="rId12"/>
    <p:sldId id="261" r:id="rId13"/>
    <p:sldId id="262" r:id="rId14"/>
  </p:sldIdLst>
  <p:sldSz cy="7560000" cx="10692000"/>
  <p:notesSz cx="7560000" cy="10692000"/>
  <p:embeddedFontLst>
    <p:embeddedFont>
      <p:font typeface="Caveat"/>
      <p:regular r:id="rId15"/>
      <p:bold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422">
          <p15:clr>
            <a:srgbClr val="9AA0A6"/>
          </p15:clr>
        </p15:guide>
        <p15:guide id="2" pos="66">
          <p15:clr>
            <a:srgbClr val="9AA0A6"/>
          </p15:clr>
        </p15:guide>
        <p15:guide id="3" pos="6672">
          <p15:clr>
            <a:srgbClr val="9AA0A6"/>
          </p15:clr>
        </p15:guide>
        <p15:guide id="4" orient="horz" pos="505">
          <p15:clr>
            <a:srgbClr val="9AA0A6"/>
          </p15:clr>
        </p15:guide>
        <p15:guide id="5" pos="243">
          <p15:clr>
            <a:srgbClr val="747775"/>
          </p15:clr>
        </p15:guide>
        <p15:guide id="6" orient="horz" pos="450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D115BD-87D2-40BE-B3B4-49AB5F518F3B}">
  <a:tblStyle styleId="{08D115BD-87D2-40BE-B3B4-49AB5F518F3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422" orient="horz"/>
        <p:guide pos="66"/>
        <p:guide pos="6672"/>
        <p:guide pos="505" orient="horz"/>
        <p:guide pos="243"/>
        <p:guide pos="450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font" Target="fonts/Caveat-regular.fntdata"/><Relationship Id="rId14" Type="http://schemas.openxmlformats.org/officeDocument/2006/relationships/slide" Target="slides/slide7.xml"/><Relationship Id="rId17" Type="http://schemas.openxmlformats.org/officeDocument/2006/relationships/font" Target="fonts/Lato-regular.fntdata"/><Relationship Id="rId16" Type="http://schemas.openxmlformats.org/officeDocument/2006/relationships/font" Target="fonts/Caveat-bold.fntdata"/><Relationship Id="rId5" Type="http://schemas.openxmlformats.org/officeDocument/2006/relationships/slideMaster" Target="slideMasters/slideMaster1.xml"/><Relationship Id="rId19" Type="http://schemas.openxmlformats.org/officeDocument/2006/relationships/font" Target="fonts/Lato-italic.fntdata"/><Relationship Id="rId6" Type="http://schemas.openxmlformats.org/officeDocument/2006/relationships/slideMaster" Target="slideMasters/slideMaster2.xml"/><Relationship Id="rId18" Type="http://schemas.openxmlformats.org/officeDocument/2006/relationships/font" Target="fonts/Lato-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bcf3036283_0_16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bcf3036283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0.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3.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4.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8.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2.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9.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5.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1.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6.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term plan cover">
  <p:cSld name="TITLE_1_1_1_2">
    <p:spTree>
      <p:nvGrpSpPr>
        <p:cNvPr id="11" name="Shape 11"/>
        <p:cNvGrpSpPr/>
        <p:nvPr/>
      </p:nvGrpSpPr>
      <p:grpSpPr>
        <a:xfrm>
          <a:off x="0" y="0"/>
          <a:ext cx="0" cy="0"/>
          <a:chOff x="0" y="0"/>
          <a:chExt cx="0" cy="0"/>
        </a:xfrm>
      </p:grpSpPr>
      <p:sp>
        <p:nvSpPr>
          <p:cNvPr id="12" name="Google Shape;12;p2"/>
          <p:cNvSpPr/>
          <p:nvPr/>
        </p:nvSpPr>
        <p:spPr>
          <a:xfrm>
            <a:off x="264000" y="243950"/>
            <a:ext cx="10164000" cy="6787800"/>
          </a:xfrm>
          <a:prstGeom prst="rect">
            <a:avLst/>
          </a:prstGeom>
          <a:solidFill>
            <a:srgbClr val="4EB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6063000" y="999022"/>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264000" y="920750"/>
            <a:ext cx="5841300" cy="54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txBox="1"/>
          <p:nvPr>
            <p:ph idx="1" type="subTitle"/>
          </p:nvPr>
        </p:nvSpPr>
        <p:spPr>
          <a:xfrm>
            <a:off x="442350" y="29046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700"/>
              <a:buNone/>
              <a:defRPr b="1" sz="1700">
                <a:solidFill>
                  <a:schemeClr val="dk1"/>
                </a:solidFill>
              </a:defRPr>
            </a:lvl1pPr>
            <a:lvl2pPr lvl="1" algn="l">
              <a:lnSpc>
                <a:spcPct val="115000"/>
              </a:lnSpc>
              <a:spcBef>
                <a:spcPts val="0"/>
              </a:spcBef>
              <a:spcAft>
                <a:spcPts val="0"/>
              </a:spcAft>
              <a:buClr>
                <a:schemeClr val="dk1"/>
              </a:buClr>
              <a:buSzPts val="1500"/>
              <a:buNone/>
              <a:defRPr b="1" sz="1500">
                <a:solidFill>
                  <a:schemeClr val="dk1"/>
                </a:solidFill>
              </a:defRPr>
            </a:lvl2pPr>
            <a:lvl3pPr lvl="2" algn="l">
              <a:lnSpc>
                <a:spcPct val="115000"/>
              </a:lnSpc>
              <a:spcBef>
                <a:spcPts val="0"/>
              </a:spcBef>
              <a:spcAft>
                <a:spcPts val="0"/>
              </a:spcAft>
              <a:buClr>
                <a:schemeClr val="dk1"/>
              </a:buClr>
              <a:buSzPts val="1500"/>
              <a:buNone/>
              <a:defRPr b="1" sz="1500">
                <a:solidFill>
                  <a:schemeClr val="dk1"/>
                </a:solidFill>
              </a:defRPr>
            </a:lvl3pPr>
            <a:lvl4pPr lvl="3" algn="l">
              <a:lnSpc>
                <a:spcPct val="115000"/>
              </a:lnSpc>
              <a:spcBef>
                <a:spcPts val="0"/>
              </a:spcBef>
              <a:spcAft>
                <a:spcPts val="0"/>
              </a:spcAft>
              <a:buClr>
                <a:schemeClr val="dk1"/>
              </a:buClr>
              <a:buSzPts val="1500"/>
              <a:buNone/>
              <a:defRPr b="1" sz="1500">
                <a:solidFill>
                  <a:schemeClr val="dk1"/>
                </a:solidFill>
              </a:defRPr>
            </a:lvl4pPr>
            <a:lvl5pPr lvl="4" algn="l">
              <a:lnSpc>
                <a:spcPct val="115000"/>
              </a:lnSpc>
              <a:spcBef>
                <a:spcPts val="0"/>
              </a:spcBef>
              <a:spcAft>
                <a:spcPts val="0"/>
              </a:spcAft>
              <a:buClr>
                <a:schemeClr val="dk1"/>
              </a:buClr>
              <a:buSzPts val="1500"/>
              <a:buNone/>
              <a:defRPr b="1" sz="1500">
                <a:solidFill>
                  <a:schemeClr val="dk1"/>
                </a:solidFill>
              </a:defRPr>
            </a:lvl5pPr>
            <a:lvl6pPr lvl="5" algn="l">
              <a:lnSpc>
                <a:spcPct val="115000"/>
              </a:lnSpc>
              <a:spcBef>
                <a:spcPts val="0"/>
              </a:spcBef>
              <a:spcAft>
                <a:spcPts val="0"/>
              </a:spcAft>
              <a:buClr>
                <a:schemeClr val="dk1"/>
              </a:buClr>
              <a:buSzPts val="1500"/>
              <a:buNone/>
              <a:defRPr b="1" sz="1500">
                <a:solidFill>
                  <a:schemeClr val="dk1"/>
                </a:solidFill>
              </a:defRPr>
            </a:lvl6pPr>
            <a:lvl7pPr lvl="6" algn="l">
              <a:lnSpc>
                <a:spcPct val="115000"/>
              </a:lnSpc>
              <a:spcBef>
                <a:spcPts val="0"/>
              </a:spcBef>
              <a:spcAft>
                <a:spcPts val="0"/>
              </a:spcAft>
              <a:buClr>
                <a:schemeClr val="dk1"/>
              </a:buClr>
              <a:buSzPts val="1500"/>
              <a:buNone/>
              <a:defRPr b="1" sz="1500">
                <a:solidFill>
                  <a:schemeClr val="dk1"/>
                </a:solidFill>
              </a:defRPr>
            </a:lvl7pPr>
            <a:lvl8pPr lvl="7" algn="l">
              <a:lnSpc>
                <a:spcPct val="115000"/>
              </a:lnSpc>
              <a:spcBef>
                <a:spcPts val="0"/>
              </a:spcBef>
              <a:spcAft>
                <a:spcPts val="0"/>
              </a:spcAft>
              <a:buClr>
                <a:schemeClr val="dk1"/>
              </a:buClr>
              <a:buSzPts val="1500"/>
              <a:buNone/>
              <a:defRPr b="1" sz="1500">
                <a:solidFill>
                  <a:schemeClr val="dk1"/>
                </a:solidFill>
              </a:defRPr>
            </a:lvl8pPr>
            <a:lvl9pPr lvl="8" algn="l">
              <a:lnSpc>
                <a:spcPct val="115000"/>
              </a:lnSpc>
              <a:spcBef>
                <a:spcPts val="0"/>
              </a:spcBef>
              <a:spcAft>
                <a:spcPts val="0"/>
              </a:spcAft>
              <a:buClr>
                <a:schemeClr val="dk1"/>
              </a:buClr>
              <a:buSzPts val="1500"/>
              <a:buNone/>
              <a:defRPr b="1" sz="1500">
                <a:solidFill>
                  <a:schemeClr val="dk1"/>
                </a:solidFill>
              </a:defRPr>
            </a:lvl9pPr>
          </a:lstStyle>
          <a:p/>
        </p:txBody>
      </p:sp>
      <p:sp>
        <p:nvSpPr>
          <p:cNvPr id="16" name="Google Shape;16;p2"/>
          <p:cNvSpPr txBox="1"/>
          <p:nvPr>
            <p:ph type="ctrTitle"/>
          </p:nvPr>
        </p:nvSpPr>
        <p:spPr>
          <a:xfrm>
            <a:off x="442350" y="1122725"/>
            <a:ext cx="5484600" cy="1758000"/>
          </a:xfrm>
          <a:prstGeom prst="rect">
            <a:avLst/>
          </a:prstGeom>
          <a:noFill/>
          <a:ln>
            <a:noFill/>
          </a:ln>
        </p:spPr>
        <p:txBody>
          <a:bodyPr anchorCtr="0" anchor="ctr" bIns="116050" lIns="116050" spcFirstLastPara="1" rIns="116050" wrap="square" tIns="11605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p:txBody>
      </p:sp>
      <p:sp>
        <p:nvSpPr>
          <p:cNvPr id="17" name="Google Shape;17;p2"/>
          <p:cNvSpPr txBox="1"/>
          <p:nvPr>
            <p:ph idx="2" type="subTitle"/>
          </p:nvPr>
        </p:nvSpPr>
        <p:spPr>
          <a:xfrm>
            <a:off x="442350" y="33591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p:txBody>
      </p:sp>
      <p:cxnSp>
        <p:nvCxnSpPr>
          <p:cNvPr id="18" name="Google Shape;18;p2"/>
          <p:cNvCxnSpPr/>
          <p:nvPr/>
        </p:nvCxnSpPr>
        <p:spPr>
          <a:xfrm>
            <a:off x="503158" y="4000125"/>
            <a:ext cx="5434200" cy="0"/>
          </a:xfrm>
          <a:prstGeom prst="straightConnector1">
            <a:avLst/>
          </a:prstGeom>
          <a:noFill/>
          <a:ln cap="flat" cmpd="sng" w="9525">
            <a:solidFill>
              <a:schemeClr val="accent5"/>
            </a:solidFill>
            <a:prstDash val="solid"/>
            <a:round/>
            <a:headEnd len="sm" w="sm" type="none"/>
            <a:tailEnd len="sm" w="sm" type="none"/>
          </a:ln>
        </p:spPr>
      </p:cxnSp>
      <p:sp>
        <p:nvSpPr>
          <p:cNvPr id="19" name="Google Shape;19;p2"/>
          <p:cNvSpPr txBox="1"/>
          <p:nvPr>
            <p:ph idx="3" type="body"/>
          </p:nvPr>
        </p:nvSpPr>
        <p:spPr>
          <a:xfrm>
            <a:off x="442350" y="4226550"/>
            <a:ext cx="5484600" cy="1911900"/>
          </a:xfrm>
          <a:prstGeom prst="rect">
            <a:avLst/>
          </a:prstGeom>
          <a:noFill/>
          <a:ln>
            <a:noFill/>
          </a:ln>
        </p:spPr>
        <p:txBody>
          <a:bodyPr anchorCtr="0" anchor="t" bIns="116050" lIns="116050" spcFirstLastPara="1" rIns="116050" wrap="square" tIns="11605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20" name="Google Shape;20;p2"/>
          <p:cNvSpPr/>
          <p:nvPr/>
        </p:nvSpPr>
        <p:spPr>
          <a:xfrm>
            <a:off x="6105300" y="4601497"/>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 name="Google Shape;21;p2"/>
          <p:cNvPicPr preferRelativeResize="0"/>
          <p:nvPr/>
        </p:nvPicPr>
        <p:blipFill rotWithShape="1">
          <a:blip r:embed="rId2">
            <a:alphaModFix/>
          </a:blip>
          <a:srcRect b="0" l="0" r="0" t="0"/>
          <a:stretch/>
        </p:blipFill>
        <p:spPr>
          <a:xfrm>
            <a:off x="6213183" y="5092425"/>
            <a:ext cx="1398750" cy="701150"/>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a:off x="6220546" y="1218738"/>
            <a:ext cx="1243576" cy="12435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8_1">
    <p:spTree>
      <p:nvGrpSpPr>
        <p:cNvPr id="73" name="Shape 73"/>
        <p:cNvGrpSpPr/>
        <p:nvPr/>
      </p:nvGrpSpPr>
      <p:grpSpPr>
        <a:xfrm>
          <a:off x="0" y="0"/>
          <a:ext cx="0" cy="0"/>
          <a:chOff x="0" y="0"/>
          <a:chExt cx="0" cy="0"/>
        </a:xfrm>
      </p:grpSpPr>
      <p:sp>
        <p:nvSpPr>
          <p:cNvPr id="74" name="Google Shape;74;p11"/>
          <p:cNvSpPr txBox="1"/>
          <p:nvPr>
            <p:ph idx="12" type="sldNum"/>
          </p:nvPr>
        </p:nvSpPr>
        <p:spPr>
          <a:xfrm>
            <a:off x="10005373" y="7085593"/>
            <a:ext cx="641700" cy="578700"/>
          </a:xfrm>
          <a:prstGeom prst="rect">
            <a:avLst/>
          </a:prstGeom>
          <a:noFill/>
          <a:ln>
            <a:noFill/>
          </a:ln>
        </p:spPr>
        <p:txBody>
          <a:bodyPr anchorCtr="0" anchor="t" bIns="104875" lIns="104875" spcFirstLastPara="1" rIns="104875" wrap="square" tIns="104875">
            <a:noAutofit/>
          </a:bodyPr>
          <a:lstStyle>
            <a:lvl1pPr lvl="0" rtl="0" algn="r">
              <a:buNone/>
              <a:defRPr b="1" sz="1100">
                <a:solidFill>
                  <a:schemeClr val="dk2"/>
                </a:solidFill>
                <a:latin typeface="Lato"/>
                <a:ea typeface="Lato"/>
                <a:cs typeface="Lato"/>
                <a:sym typeface="Lato"/>
              </a:defRPr>
            </a:lvl1pPr>
            <a:lvl2pPr lvl="1" rtl="0" algn="r">
              <a:buNone/>
              <a:defRPr b="1" sz="1100">
                <a:solidFill>
                  <a:schemeClr val="dk2"/>
                </a:solidFill>
                <a:latin typeface="Lato"/>
                <a:ea typeface="Lato"/>
                <a:cs typeface="Lato"/>
                <a:sym typeface="Lato"/>
              </a:defRPr>
            </a:lvl2pPr>
            <a:lvl3pPr lvl="2" rtl="0" algn="r">
              <a:buNone/>
              <a:defRPr b="1" sz="1100">
                <a:solidFill>
                  <a:schemeClr val="dk2"/>
                </a:solidFill>
                <a:latin typeface="Lato"/>
                <a:ea typeface="Lato"/>
                <a:cs typeface="Lato"/>
                <a:sym typeface="Lato"/>
              </a:defRPr>
            </a:lvl3pPr>
            <a:lvl4pPr lvl="3" rtl="0" algn="r">
              <a:buNone/>
              <a:defRPr b="1" sz="1100">
                <a:solidFill>
                  <a:schemeClr val="dk2"/>
                </a:solidFill>
                <a:latin typeface="Lato"/>
                <a:ea typeface="Lato"/>
                <a:cs typeface="Lato"/>
                <a:sym typeface="Lato"/>
              </a:defRPr>
            </a:lvl4pPr>
            <a:lvl5pPr lvl="4" rtl="0" algn="r">
              <a:buNone/>
              <a:defRPr b="1" sz="1100">
                <a:solidFill>
                  <a:schemeClr val="dk2"/>
                </a:solidFill>
                <a:latin typeface="Lato"/>
                <a:ea typeface="Lato"/>
                <a:cs typeface="Lato"/>
                <a:sym typeface="Lato"/>
              </a:defRPr>
            </a:lvl5pPr>
            <a:lvl6pPr lvl="5" rtl="0" algn="r">
              <a:buNone/>
              <a:defRPr b="1" sz="1100">
                <a:solidFill>
                  <a:schemeClr val="dk2"/>
                </a:solidFill>
                <a:latin typeface="Lato"/>
                <a:ea typeface="Lato"/>
                <a:cs typeface="Lato"/>
                <a:sym typeface="Lato"/>
              </a:defRPr>
            </a:lvl6pPr>
            <a:lvl7pPr lvl="6" rtl="0" algn="r">
              <a:buNone/>
              <a:defRPr b="1" sz="1100">
                <a:solidFill>
                  <a:schemeClr val="dk2"/>
                </a:solidFill>
                <a:latin typeface="Lato"/>
                <a:ea typeface="Lato"/>
                <a:cs typeface="Lato"/>
                <a:sym typeface="Lato"/>
              </a:defRPr>
            </a:lvl7pPr>
            <a:lvl8pPr lvl="7" rtl="0" algn="r">
              <a:buNone/>
              <a:defRPr b="1" sz="1100">
                <a:solidFill>
                  <a:schemeClr val="dk2"/>
                </a:solidFill>
                <a:latin typeface="Lato"/>
                <a:ea typeface="Lato"/>
                <a:cs typeface="Lato"/>
                <a:sym typeface="Lato"/>
              </a:defRPr>
            </a:lvl8pPr>
            <a:lvl9pPr lvl="8" rtl="0" algn="r">
              <a:buNone/>
              <a:defRPr b="1" sz="11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 type="subTitle"/>
          </p:nvPr>
        </p:nvSpPr>
        <p:spPr>
          <a:xfrm>
            <a:off x="3132000" y="7098623"/>
            <a:ext cx="4428000" cy="429600"/>
          </a:xfrm>
          <a:prstGeom prst="rect">
            <a:avLst/>
          </a:prstGeom>
        </p:spPr>
        <p:txBody>
          <a:bodyPr anchorCtr="0" anchor="ctr" bIns="116050" lIns="116050" spcFirstLastPara="1" rIns="116050" wrap="square" tIns="116050">
            <a:noAutofit/>
          </a:bodyPr>
          <a:lstStyle>
            <a:lvl1pPr lvl="0" rtl="0" algn="ctr">
              <a:spcBef>
                <a:spcPts val="0"/>
              </a:spcBef>
              <a:spcAft>
                <a:spcPts val="0"/>
              </a:spcAft>
              <a:buSzPts val="1000"/>
              <a:buNone/>
              <a:defRPr b="1" sz="10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title 1">
  <p:cSld name="CUSTOM_3_2">
    <p:spTree>
      <p:nvGrpSpPr>
        <p:cNvPr id="76" name="Shape 76"/>
        <p:cNvGrpSpPr/>
        <p:nvPr/>
      </p:nvGrpSpPr>
      <p:grpSpPr>
        <a:xfrm>
          <a:off x="0" y="0"/>
          <a:ext cx="0" cy="0"/>
          <a:chOff x="0" y="0"/>
          <a:chExt cx="0" cy="0"/>
        </a:xfrm>
      </p:grpSpPr>
      <p:graphicFrame>
        <p:nvGraphicFramePr>
          <p:cNvPr id="77" name="Google Shape;77;p12"/>
          <p:cNvGraphicFramePr/>
          <p:nvPr/>
        </p:nvGraphicFramePr>
        <p:xfrm>
          <a:off x="0" y="4"/>
          <a:ext cx="3000000" cy="3000000"/>
        </p:xfrm>
        <a:graphic>
          <a:graphicData uri="http://schemas.openxmlformats.org/drawingml/2006/table">
            <a:tbl>
              <a:tblPr>
                <a:noFill/>
                <a:tableStyleId>{08D115BD-87D2-40BE-B3B4-49AB5F518F3B}</a:tableStyleId>
              </a:tblPr>
              <a:tblGrid>
                <a:gridCol w="5287725"/>
                <a:gridCol w="1840275"/>
                <a:gridCol w="3564000"/>
              </a:tblGrid>
              <a:tr h="489800">
                <a:tc>
                  <a:txBody>
                    <a:bodyPr/>
                    <a:lstStyle/>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p>
                  </a:txBody>
                  <a:tcPr marT="61200" marB="61200" marR="106900" marL="106900" anchor="ctr">
                    <a:lnL cap="flat" cmpd="sng" w="9525">
                      <a:solidFill>
                        <a:srgbClr val="0A9F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A9FAF"/>
                      </a:solidFill>
                      <a:prstDash val="solid"/>
                      <a:round/>
                      <a:headEnd len="sm" w="sm" type="none"/>
                      <a:tailEnd len="sm" w="sm" type="none"/>
                    </a:lnT>
                    <a:lnB cap="flat" cmpd="sng" w="9525">
                      <a:solidFill>
                        <a:srgbClr val="0A9FAF"/>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2000"/>
                        <a:buFont typeface="Arial"/>
                        <a:buNone/>
                      </a:pPr>
                      <a:r>
                        <a:t/>
                      </a:r>
                      <a:endParaRPr b="1" sz="2000" u="none" cap="none" strike="noStrike">
                        <a:solidFill>
                          <a:srgbClr val="FFFFFF"/>
                        </a:solidFill>
                        <a:latin typeface="Lato"/>
                        <a:ea typeface="Lato"/>
                        <a:cs typeface="Lato"/>
                        <a:sym typeface="Lato"/>
                      </a:endParaRPr>
                    </a:p>
                  </a:txBody>
                  <a:tcPr marT="61200" marB="61200"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9BAF"/>
                    </a:solidFill>
                  </a:tcPr>
                </a:tc>
                <a:tc hMerge="1"/>
              </a:tr>
            </a:tbl>
          </a:graphicData>
        </a:graphic>
      </p:graphicFrame>
      <p:sp>
        <p:nvSpPr>
          <p:cNvPr id="78" name="Google Shape;78;p12"/>
          <p:cNvSpPr txBox="1"/>
          <p:nvPr>
            <p:ph idx="1" type="subTitle"/>
          </p:nvPr>
        </p:nvSpPr>
        <p:spPr>
          <a:xfrm>
            <a:off x="0" y="-12650"/>
            <a:ext cx="5287800" cy="489900"/>
          </a:xfrm>
          <a:prstGeom prst="rect">
            <a:avLst/>
          </a:prstGeom>
          <a:solidFill>
            <a:schemeClr val="lt1"/>
          </a:solidFill>
          <a:ln>
            <a:noFill/>
          </a:ln>
        </p:spPr>
        <p:txBody>
          <a:bodyPr anchorCtr="0" anchor="t" bIns="116050" lIns="116050" spcFirstLastPara="1" rIns="116050" wrap="square" tIns="116050">
            <a:normAutofit/>
          </a:bodyPr>
          <a:lstStyle>
            <a:lvl1pPr lvl="0" rtl="0" algn="ctr">
              <a:lnSpc>
                <a:spcPct val="115000"/>
              </a:lnSpc>
              <a:spcBef>
                <a:spcPts val="0"/>
              </a:spcBef>
              <a:spcAft>
                <a:spcPts val="0"/>
              </a:spcAft>
              <a:buClr>
                <a:schemeClr val="dk1"/>
              </a:buClr>
              <a:buSzPts val="2500"/>
              <a:buFont typeface="Caveat"/>
              <a:buNone/>
              <a:defRPr b="1" sz="2500">
                <a:solidFill>
                  <a:schemeClr val="dk1"/>
                </a:solidFill>
                <a:latin typeface="Caveat"/>
                <a:ea typeface="Caveat"/>
                <a:cs typeface="Caveat"/>
                <a:sym typeface="Caveat"/>
              </a:defRPr>
            </a:lvl1pPr>
            <a:lvl2pPr lvl="1" rtl="0" algn="l">
              <a:lnSpc>
                <a:spcPct val="115000"/>
              </a:lnSpc>
              <a:spcBef>
                <a:spcPts val="0"/>
              </a:spcBef>
              <a:spcAft>
                <a:spcPts val="0"/>
              </a:spcAft>
              <a:buSzPts val="1800"/>
              <a:buNone/>
              <a:defRPr/>
            </a:lvl2pPr>
            <a:lvl3pPr lvl="2" rtl="0" algn="l">
              <a:lnSpc>
                <a:spcPct val="115000"/>
              </a:lnSpc>
              <a:spcBef>
                <a:spcPts val="0"/>
              </a:spcBef>
              <a:spcAft>
                <a:spcPts val="0"/>
              </a:spcAft>
              <a:buSzPts val="1800"/>
              <a:buNone/>
              <a:defRPr/>
            </a:lvl3pPr>
            <a:lvl4pPr lvl="3" rtl="0" algn="l">
              <a:lnSpc>
                <a:spcPct val="115000"/>
              </a:lnSpc>
              <a:spcBef>
                <a:spcPts val="0"/>
              </a:spcBef>
              <a:spcAft>
                <a:spcPts val="0"/>
              </a:spcAft>
              <a:buSzPts val="1800"/>
              <a:buNone/>
              <a:defRPr/>
            </a:lvl4pPr>
            <a:lvl5pPr lvl="4" rtl="0" algn="l">
              <a:lnSpc>
                <a:spcPct val="115000"/>
              </a:lnSpc>
              <a:spcBef>
                <a:spcPts val="0"/>
              </a:spcBef>
              <a:spcAft>
                <a:spcPts val="0"/>
              </a:spcAft>
              <a:buSzPts val="1800"/>
              <a:buNone/>
              <a:defRPr/>
            </a:lvl5pPr>
            <a:lvl6pPr lvl="5" rtl="0" algn="l">
              <a:lnSpc>
                <a:spcPct val="115000"/>
              </a:lnSpc>
              <a:spcBef>
                <a:spcPts val="0"/>
              </a:spcBef>
              <a:spcAft>
                <a:spcPts val="0"/>
              </a:spcAft>
              <a:buSzPts val="1800"/>
              <a:buNone/>
              <a:defRPr/>
            </a:lvl6pPr>
            <a:lvl7pPr lvl="6" rtl="0" algn="l">
              <a:lnSpc>
                <a:spcPct val="115000"/>
              </a:lnSpc>
              <a:spcBef>
                <a:spcPts val="0"/>
              </a:spcBef>
              <a:spcAft>
                <a:spcPts val="0"/>
              </a:spcAft>
              <a:buSzPts val="1800"/>
              <a:buNone/>
              <a:defRPr/>
            </a:lvl7pPr>
            <a:lvl8pPr lvl="7" rtl="0" algn="l">
              <a:lnSpc>
                <a:spcPct val="115000"/>
              </a:lnSpc>
              <a:spcBef>
                <a:spcPts val="0"/>
              </a:spcBef>
              <a:spcAft>
                <a:spcPts val="0"/>
              </a:spcAft>
              <a:buSzPts val="1800"/>
              <a:buNone/>
              <a:defRPr/>
            </a:lvl8pPr>
            <a:lvl9pPr lvl="8" rtl="0" algn="l">
              <a:lnSpc>
                <a:spcPct val="115000"/>
              </a:lnSpc>
              <a:spcBef>
                <a:spcPts val="0"/>
              </a:spcBef>
              <a:spcAft>
                <a:spcPts val="0"/>
              </a:spcAft>
              <a:buSzPts val="1800"/>
              <a:buNone/>
              <a:defRPr/>
            </a:lvl9pPr>
          </a:lstStyle>
          <a:p/>
        </p:txBody>
      </p:sp>
      <p:sp>
        <p:nvSpPr>
          <p:cNvPr id="79" name="Google Shape;79;p12"/>
          <p:cNvSpPr txBox="1"/>
          <p:nvPr>
            <p:ph idx="2" type="subTitle"/>
          </p:nvPr>
        </p:nvSpPr>
        <p:spPr>
          <a:xfrm>
            <a:off x="5287800" y="-12650"/>
            <a:ext cx="5395500" cy="489900"/>
          </a:xfrm>
          <a:prstGeom prst="rect">
            <a:avLst/>
          </a:prstGeom>
          <a:noFill/>
          <a:ln>
            <a:noFill/>
          </a:ln>
        </p:spPr>
        <p:txBody>
          <a:bodyPr anchorCtr="0" anchor="t" bIns="116050" lIns="116050" spcFirstLastPara="1" rIns="116050" wrap="square" tIns="116050">
            <a:normAutofit/>
          </a:bodyPr>
          <a:lstStyle>
            <a:lvl1pPr lvl="0" rtl="0" algn="ctr">
              <a:lnSpc>
                <a:spcPct val="115000"/>
              </a:lnSpc>
              <a:spcBef>
                <a:spcPts val="0"/>
              </a:spcBef>
              <a:spcAft>
                <a:spcPts val="0"/>
              </a:spcAft>
              <a:buClr>
                <a:schemeClr val="lt1"/>
              </a:buClr>
              <a:buSzPts val="1800"/>
              <a:buNone/>
              <a:defRPr b="1" sz="1800">
                <a:solidFill>
                  <a:schemeClr val="lt1"/>
                </a:solidFill>
              </a:defRPr>
            </a:lvl1pPr>
            <a:lvl2pPr lvl="1" rtl="0" algn="l">
              <a:lnSpc>
                <a:spcPct val="115000"/>
              </a:lnSpc>
              <a:spcBef>
                <a:spcPts val="0"/>
              </a:spcBef>
              <a:spcAft>
                <a:spcPts val="0"/>
              </a:spcAft>
              <a:buSzPts val="1800"/>
              <a:buNone/>
              <a:defRPr/>
            </a:lvl2pPr>
            <a:lvl3pPr lvl="2" rtl="0" algn="l">
              <a:lnSpc>
                <a:spcPct val="115000"/>
              </a:lnSpc>
              <a:spcBef>
                <a:spcPts val="0"/>
              </a:spcBef>
              <a:spcAft>
                <a:spcPts val="0"/>
              </a:spcAft>
              <a:buSzPts val="1800"/>
              <a:buNone/>
              <a:defRPr/>
            </a:lvl3pPr>
            <a:lvl4pPr lvl="3" rtl="0" algn="l">
              <a:lnSpc>
                <a:spcPct val="115000"/>
              </a:lnSpc>
              <a:spcBef>
                <a:spcPts val="0"/>
              </a:spcBef>
              <a:spcAft>
                <a:spcPts val="0"/>
              </a:spcAft>
              <a:buSzPts val="1800"/>
              <a:buNone/>
              <a:defRPr/>
            </a:lvl4pPr>
            <a:lvl5pPr lvl="4" rtl="0" algn="l">
              <a:lnSpc>
                <a:spcPct val="115000"/>
              </a:lnSpc>
              <a:spcBef>
                <a:spcPts val="0"/>
              </a:spcBef>
              <a:spcAft>
                <a:spcPts val="0"/>
              </a:spcAft>
              <a:buSzPts val="1800"/>
              <a:buNone/>
              <a:defRPr/>
            </a:lvl5pPr>
            <a:lvl6pPr lvl="5" rtl="0" algn="l">
              <a:lnSpc>
                <a:spcPct val="115000"/>
              </a:lnSpc>
              <a:spcBef>
                <a:spcPts val="0"/>
              </a:spcBef>
              <a:spcAft>
                <a:spcPts val="0"/>
              </a:spcAft>
              <a:buSzPts val="1800"/>
              <a:buNone/>
              <a:defRPr/>
            </a:lvl6pPr>
            <a:lvl7pPr lvl="6" rtl="0" algn="l">
              <a:lnSpc>
                <a:spcPct val="115000"/>
              </a:lnSpc>
              <a:spcBef>
                <a:spcPts val="0"/>
              </a:spcBef>
              <a:spcAft>
                <a:spcPts val="0"/>
              </a:spcAft>
              <a:buSzPts val="1800"/>
              <a:buNone/>
              <a:defRPr/>
            </a:lvl7pPr>
            <a:lvl8pPr lvl="7" rtl="0" algn="l">
              <a:lnSpc>
                <a:spcPct val="115000"/>
              </a:lnSpc>
              <a:spcBef>
                <a:spcPts val="0"/>
              </a:spcBef>
              <a:spcAft>
                <a:spcPts val="0"/>
              </a:spcAft>
              <a:buSzPts val="1800"/>
              <a:buNone/>
              <a:defRPr/>
            </a:lvl8pPr>
            <a:lvl9pPr lvl="8" rtl="0" algn="l">
              <a:lnSpc>
                <a:spcPct val="115000"/>
              </a:lnSpc>
              <a:spcBef>
                <a:spcPts val="0"/>
              </a:spcBef>
              <a:spcAft>
                <a:spcPts val="0"/>
              </a:spcAft>
              <a:buSzPts val="1800"/>
              <a:buNone/>
              <a:defRPr/>
            </a:lvl9pPr>
          </a:lstStyle>
          <a:p/>
        </p:txBody>
      </p:sp>
      <p:sp>
        <p:nvSpPr>
          <p:cNvPr id="80" name="Google Shape;80;p12"/>
          <p:cNvSpPr txBox="1"/>
          <p:nvPr>
            <p:ph idx="12" type="sldNum"/>
          </p:nvPr>
        </p:nvSpPr>
        <p:spPr>
          <a:xfrm>
            <a:off x="10005373" y="7085593"/>
            <a:ext cx="641700" cy="578700"/>
          </a:xfrm>
          <a:prstGeom prst="rect">
            <a:avLst/>
          </a:prstGeom>
          <a:noFill/>
          <a:ln>
            <a:noFill/>
          </a:ln>
        </p:spPr>
        <p:txBody>
          <a:bodyPr anchorCtr="0" anchor="t" bIns="104875" lIns="104875" spcFirstLastPara="1" rIns="104875" wrap="square" tIns="104875">
            <a:noAutofit/>
          </a:bodyPr>
          <a:lstStyle>
            <a:lvl1pPr indent="0" lvl="0"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
        <p:nvSpPr>
          <p:cNvPr id="81" name="Google Shape;81;p12"/>
          <p:cNvSpPr txBox="1"/>
          <p:nvPr>
            <p:ph idx="3" type="subTitle"/>
          </p:nvPr>
        </p:nvSpPr>
        <p:spPr>
          <a:xfrm>
            <a:off x="3132000" y="7098623"/>
            <a:ext cx="4428000" cy="429600"/>
          </a:xfrm>
          <a:prstGeom prst="rect">
            <a:avLst/>
          </a:prstGeom>
          <a:noFill/>
          <a:ln>
            <a:noFill/>
          </a:ln>
        </p:spPr>
        <p:txBody>
          <a:bodyPr anchorCtr="0" anchor="ctr" bIns="116050" lIns="116050" spcFirstLastPara="1" rIns="116050" wrap="square" tIns="116050">
            <a:noAutofit/>
          </a:bodyPr>
          <a:lstStyle>
            <a:lvl1pPr lvl="0" rtl="0" algn="ctr">
              <a:lnSpc>
                <a:spcPct val="115000"/>
              </a:lnSpc>
              <a:spcBef>
                <a:spcPts val="0"/>
              </a:spcBef>
              <a:spcAft>
                <a:spcPts val="0"/>
              </a:spcAft>
              <a:buSzPts val="1000"/>
              <a:buNone/>
              <a:defRPr b="1" sz="1000"/>
            </a:lvl1pPr>
            <a:lvl2pPr lvl="1" rtl="0" algn="l">
              <a:lnSpc>
                <a:spcPct val="115000"/>
              </a:lnSpc>
              <a:spcBef>
                <a:spcPts val="0"/>
              </a:spcBef>
              <a:spcAft>
                <a:spcPts val="0"/>
              </a:spcAft>
              <a:buSzPts val="1800"/>
              <a:buNone/>
              <a:defRPr/>
            </a:lvl2pPr>
            <a:lvl3pPr lvl="2" rtl="0" algn="l">
              <a:lnSpc>
                <a:spcPct val="115000"/>
              </a:lnSpc>
              <a:spcBef>
                <a:spcPts val="0"/>
              </a:spcBef>
              <a:spcAft>
                <a:spcPts val="0"/>
              </a:spcAft>
              <a:buSzPts val="1800"/>
              <a:buNone/>
              <a:defRPr/>
            </a:lvl3pPr>
            <a:lvl4pPr lvl="3" rtl="0" algn="l">
              <a:lnSpc>
                <a:spcPct val="115000"/>
              </a:lnSpc>
              <a:spcBef>
                <a:spcPts val="0"/>
              </a:spcBef>
              <a:spcAft>
                <a:spcPts val="0"/>
              </a:spcAft>
              <a:buSzPts val="1800"/>
              <a:buNone/>
              <a:defRPr/>
            </a:lvl4pPr>
            <a:lvl5pPr lvl="4" rtl="0" algn="l">
              <a:lnSpc>
                <a:spcPct val="115000"/>
              </a:lnSpc>
              <a:spcBef>
                <a:spcPts val="0"/>
              </a:spcBef>
              <a:spcAft>
                <a:spcPts val="0"/>
              </a:spcAft>
              <a:buSzPts val="1800"/>
              <a:buNone/>
              <a:defRPr/>
            </a:lvl5pPr>
            <a:lvl6pPr lvl="5" rtl="0" algn="l">
              <a:lnSpc>
                <a:spcPct val="115000"/>
              </a:lnSpc>
              <a:spcBef>
                <a:spcPts val="0"/>
              </a:spcBef>
              <a:spcAft>
                <a:spcPts val="0"/>
              </a:spcAft>
              <a:buSzPts val="1800"/>
              <a:buNone/>
              <a:defRPr/>
            </a:lvl6pPr>
            <a:lvl7pPr lvl="6" rtl="0" algn="l">
              <a:lnSpc>
                <a:spcPct val="115000"/>
              </a:lnSpc>
              <a:spcBef>
                <a:spcPts val="0"/>
              </a:spcBef>
              <a:spcAft>
                <a:spcPts val="0"/>
              </a:spcAft>
              <a:buSzPts val="1800"/>
              <a:buNone/>
              <a:defRPr/>
            </a:lvl7pPr>
            <a:lvl8pPr lvl="7" rtl="0" algn="l">
              <a:lnSpc>
                <a:spcPct val="115000"/>
              </a:lnSpc>
              <a:spcBef>
                <a:spcPts val="0"/>
              </a:spcBef>
              <a:spcAft>
                <a:spcPts val="0"/>
              </a:spcAft>
              <a:buSzPts val="1800"/>
              <a:buNone/>
              <a:defRPr/>
            </a:lvl8pPr>
            <a:lvl9pPr lvl="8" rtl="0" algn="l">
              <a:lnSpc>
                <a:spcPct val="115000"/>
              </a:lnSpc>
              <a:spcBef>
                <a:spcPts val="0"/>
              </a:spcBef>
              <a:spcAft>
                <a:spcPts val="0"/>
              </a:spcAft>
              <a:buSzPts val="1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14"/>
          <p:cNvSpPr txBox="1"/>
          <p:nvPr>
            <p:ph idx="12" type="sldNum"/>
          </p:nvPr>
        </p:nvSpPr>
        <p:spPr>
          <a:xfrm>
            <a:off x="10287272" y="7124472"/>
            <a:ext cx="403800" cy="435600"/>
          </a:xfrm>
          <a:prstGeom prst="rect">
            <a:avLst/>
          </a:prstGeom>
          <a:noFill/>
          <a:ln>
            <a:noFill/>
          </a:ln>
        </p:spPr>
        <p:txBody>
          <a:bodyPr anchorCtr="0" anchor="ctr" bIns="104875" lIns="104875" spcFirstLastPara="1" rIns="104875" wrap="square" tIns="104875">
            <a:noAutofit/>
          </a:bodyPr>
          <a:lstStyle>
            <a:lvl1pPr indent="0" lvl="0"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GenericTQ">
  <p:cSld name="CUSTOM_6">
    <p:spTree>
      <p:nvGrpSpPr>
        <p:cNvPr id="91" name="Shape 91"/>
        <p:cNvGrpSpPr/>
        <p:nvPr/>
      </p:nvGrpSpPr>
      <p:grpSpPr>
        <a:xfrm>
          <a:off x="0" y="0"/>
          <a:ext cx="0" cy="0"/>
          <a:chOff x="0" y="0"/>
          <a:chExt cx="0" cy="0"/>
        </a:xfrm>
      </p:grpSpPr>
      <p:sp>
        <p:nvSpPr>
          <p:cNvPr id="92" name="Google Shape;92;p15"/>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5"/>
          <p:cNvSpPr/>
          <p:nvPr/>
        </p:nvSpPr>
        <p:spPr>
          <a:xfrm>
            <a:off x="8806000" y="-25400"/>
            <a:ext cx="1540200" cy="1901100"/>
          </a:xfrm>
          <a:prstGeom prst="flowChartOffpageConnector">
            <a:avLst/>
          </a:prstGeom>
          <a:solidFill>
            <a:srgbClr val="009B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15"/>
          <p:cNvPicPr preferRelativeResize="0"/>
          <p:nvPr/>
        </p:nvPicPr>
        <p:blipFill rotWithShape="1">
          <a:blip r:embed="rId2">
            <a:alphaModFix/>
          </a:blip>
          <a:srcRect b="0" l="29" r="19" t="0"/>
          <a:stretch/>
        </p:blipFill>
        <p:spPr>
          <a:xfrm>
            <a:off x="9118311" y="460175"/>
            <a:ext cx="915579" cy="916050"/>
          </a:xfrm>
          <a:prstGeom prst="rect">
            <a:avLst/>
          </a:prstGeom>
          <a:noFill/>
          <a:ln>
            <a:noFill/>
          </a:ln>
        </p:spPr>
      </p:pic>
      <p:sp>
        <p:nvSpPr>
          <p:cNvPr id="95" name="Google Shape;95;p15"/>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96" name="Google Shape;96;p15"/>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97" name="Google Shape;97;p15"/>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GenericOR">
  <p:cSld name="CUSTOM_6_2">
    <p:spTree>
      <p:nvGrpSpPr>
        <p:cNvPr id="98" name="Shape 98"/>
        <p:cNvGrpSpPr/>
        <p:nvPr/>
      </p:nvGrpSpPr>
      <p:grpSpPr>
        <a:xfrm>
          <a:off x="0" y="0"/>
          <a:ext cx="0" cy="0"/>
          <a:chOff x="0" y="0"/>
          <a:chExt cx="0" cy="0"/>
        </a:xfrm>
      </p:grpSpPr>
      <p:sp>
        <p:nvSpPr>
          <p:cNvPr id="99" name="Google Shape;99;p16"/>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6"/>
          <p:cNvSpPr/>
          <p:nvPr/>
        </p:nvSpPr>
        <p:spPr>
          <a:xfrm>
            <a:off x="8806000" y="-25400"/>
            <a:ext cx="1540200" cy="1901100"/>
          </a:xfrm>
          <a:prstGeom prst="flowChartOffpageConnector">
            <a:avLst/>
          </a:prstGeom>
          <a:solidFill>
            <a:srgbClr val="EB5C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 name="Google Shape;101;p16"/>
          <p:cNvPicPr preferRelativeResize="0"/>
          <p:nvPr/>
        </p:nvPicPr>
        <p:blipFill rotWithShape="1">
          <a:blip r:embed="rId2">
            <a:alphaModFix/>
          </a:blip>
          <a:srcRect b="0" l="0" r="0" t="0"/>
          <a:stretch/>
        </p:blipFill>
        <p:spPr>
          <a:xfrm>
            <a:off x="9068024" y="506350"/>
            <a:ext cx="915577" cy="916050"/>
          </a:xfrm>
          <a:prstGeom prst="rect">
            <a:avLst/>
          </a:prstGeom>
          <a:noFill/>
          <a:ln>
            <a:noFill/>
          </a:ln>
        </p:spPr>
      </p:pic>
      <p:sp>
        <p:nvSpPr>
          <p:cNvPr id="102" name="Google Shape;102;p16"/>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03" name="Google Shape;103;p16"/>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04" name="Google Shape;104;p16"/>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GenericPK">
  <p:cSld name="CUSTOM_6_2_1">
    <p:spTree>
      <p:nvGrpSpPr>
        <p:cNvPr id="105" name="Shape 105"/>
        <p:cNvGrpSpPr/>
        <p:nvPr/>
      </p:nvGrpSpPr>
      <p:grpSpPr>
        <a:xfrm>
          <a:off x="0" y="0"/>
          <a:ext cx="0" cy="0"/>
          <a:chOff x="0" y="0"/>
          <a:chExt cx="0" cy="0"/>
        </a:xfrm>
      </p:grpSpPr>
      <p:sp>
        <p:nvSpPr>
          <p:cNvPr id="106" name="Google Shape;106;p17"/>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7"/>
          <p:cNvSpPr/>
          <p:nvPr/>
        </p:nvSpPr>
        <p:spPr>
          <a:xfrm>
            <a:off x="8806000" y="-25400"/>
            <a:ext cx="1540200" cy="1901100"/>
          </a:xfrm>
          <a:prstGeom prst="flowChartOffpageConnector">
            <a:avLst/>
          </a:prstGeom>
          <a:solidFill>
            <a:srgbClr val="D50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8" name="Google Shape;108;p17"/>
          <p:cNvPicPr preferRelativeResize="0"/>
          <p:nvPr/>
        </p:nvPicPr>
        <p:blipFill rotWithShape="1">
          <a:blip r:embed="rId2">
            <a:alphaModFix/>
          </a:blip>
          <a:srcRect b="0" l="0" r="0" t="0"/>
          <a:stretch/>
        </p:blipFill>
        <p:spPr>
          <a:xfrm>
            <a:off x="9068024" y="506350"/>
            <a:ext cx="915577" cy="916050"/>
          </a:xfrm>
          <a:prstGeom prst="rect">
            <a:avLst/>
          </a:prstGeom>
          <a:noFill/>
          <a:ln>
            <a:noFill/>
          </a:ln>
        </p:spPr>
      </p:pic>
      <p:sp>
        <p:nvSpPr>
          <p:cNvPr id="109" name="Google Shape;109;p17"/>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10" name="Google Shape;110;p17"/>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11" name="Google Shape;111;p17"/>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GenericBL">
  <p:cSld name="CUSTOM_6_2_1_1">
    <p:spTree>
      <p:nvGrpSpPr>
        <p:cNvPr id="112" name="Shape 112"/>
        <p:cNvGrpSpPr/>
        <p:nvPr/>
      </p:nvGrpSpPr>
      <p:grpSpPr>
        <a:xfrm>
          <a:off x="0" y="0"/>
          <a:ext cx="0" cy="0"/>
          <a:chOff x="0" y="0"/>
          <a:chExt cx="0" cy="0"/>
        </a:xfrm>
      </p:grpSpPr>
      <p:sp>
        <p:nvSpPr>
          <p:cNvPr id="113" name="Google Shape;113;p18"/>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8"/>
          <p:cNvSpPr/>
          <p:nvPr/>
        </p:nvSpPr>
        <p:spPr>
          <a:xfrm>
            <a:off x="8806000" y="-25400"/>
            <a:ext cx="1540200" cy="1901100"/>
          </a:xfrm>
          <a:prstGeom prst="flowChartOffpageConnector">
            <a:avLst/>
          </a:prstGeom>
          <a:solidFill>
            <a:srgbClr val="1789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5" name="Google Shape;115;p18"/>
          <p:cNvPicPr preferRelativeResize="0"/>
          <p:nvPr/>
        </p:nvPicPr>
        <p:blipFill rotWithShape="1">
          <a:blip r:embed="rId2">
            <a:alphaModFix/>
          </a:blip>
          <a:srcRect b="0" l="0" r="0" t="0"/>
          <a:stretch/>
        </p:blipFill>
        <p:spPr>
          <a:xfrm>
            <a:off x="9068024" y="506350"/>
            <a:ext cx="915577" cy="916050"/>
          </a:xfrm>
          <a:prstGeom prst="rect">
            <a:avLst/>
          </a:prstGeom>
          <a:noFill/>
          <a:ln>
            <a:noFill/>
          </a:ln>
        </p:spPr>
      </p:pic>
      <p:sp>
        <p:nvSpPr>
          <p:cNvPr id="116" name="Google Shape;116;p18"/>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17" name="Google Shape;117;p18"/>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18" name="Google Shape;118;p18"/>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Art-DT">
  <p:cSld name="CUSTOM_6_1">
    <p:spTree>
      <p:nvGrpSpPr>
        <p:cNvPr id="119" name="Shape 119"/>
        <p:cNvGrpSpPr/>
        <p:nvPr/>
      </p:nvGrpSpPr>
      <p:grpSpPr>
        <a:xfrm>
          <a:off x="0" y="0"/>
          <a:ext cx="0" cy="0"/>
          <a:chOff x="0" y="0"/>
          <a:chExt cx="0" cy="0"/>
        </a:xfrm>
      </p:grpSpPr>
      <p:sp>
        <p:nvSpPr>
          <p:cNvPr id="120" name="Google Shape;120;p19"/>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p19"/>
          <p:cNvPicPr preferRelativeResize="0"/>
          <p:nvPr/>
        </p:nvPicPr>
        <p:blipFill>
          <a:blip r:embed="rId2">
            <a:alphaModFix/>
          </a:blip>
          <a:stretch>
            <a:fillRect/>
          </a:stretch>
        </p:blipFill>
        <p:spPr>
          <a:xfrm>
            <a:off x="8806000" y="-25400"/>
            <a:ext cx="1540200" cy="1960251"/>
          </a:xfrm>
          <a:prstGeom prst="rect">
            <a:avLst/>
          </a:prstGeom>
          <a:noFill/>
          <a:ln>
            <a:noFill/>
          </a:ln>
        </p:spPr>
      </p:pic>
      <p:sp>
        <p:nvSpPr>
          <p:cNvPr id="122" name="Google Shape;122;p19"/>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23" name="Google Shape;123;p19"/>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24" name="Google Shape;124;p19"/>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Art-DT MA">
  <p:cSld name="CUSTOM_6_1_2">
    <p:spTree>
      <p:nvGrpSpPr>
        <p:cNvPr id="125" name="Shape 125"/>
        <p:cNvGrpSpPr/>
        <p:nvPr/>
      </p:nvGrpSpPr>
      <p:grpSpPr>
        <a:xfrm>
          <a:off x="0" y="0"/>
          <a:ext cx="0" cy="0"/>
          <a:chOff x="0" y="0"/>
          <a:chExt cx="0" cy="0"/>
        </a:xfrm>
      </p:grpSpPr>
      <p:sp>
        <p:nvSpPr>
          <p:cNvPr id="126" name="Google Shape;126;p20"/>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0"/>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28" name="Google Shape;128;p20"/>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29" name="Google Shape;129;p20"/>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30" name="Google Shape;130;p20"/>
          <p:cNvPicPr preferRelativeResize="0"/>
          <p:nvPr/>
        </p:nvPicPr>
        <p:blipFill>
          <a:blip r:embed="rId3">
            <a:alphaModFix/>
          </a:blip>
          <a:stretch>
            <a:fillRect/>
          </a:stretch>
        </p:blipFill>
        <p:spPr>
          <a:xfrm>
            <a:off x="8806000" y="-25400"/>
            <a:ext cx="1540200" cy="294040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CondensedBL">
  <p:cSld name="CUSTOM_6_1_1">
    <p:spTree>
      <p:nvGrpSpPr>
        <p:cNvPr id="131" name="Shape 131"/>
        <p:cNvGrpSpPr/>
        <p:nvPr/>
      </p:nvGrpSpPr>
      <p:grpSpPr>
        <a:xfrm>
          <a:off x="0" y="0"/>
          <a:ext cx="0" cy="0"/>
          <a:chOff x="0" y="0"/>
          <a:chExt cx="0" cy="0"/>
        </a:xfrm>
      </p:grpSpPr>
      <p:sp>
        <p:nvSpPr>
          <p:cNvPr id="132" name="Google Shape;132;p21"/>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1"/>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34" name="Google Shape;134;p21"/>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35" name="Google Shape;135;p21"/>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36" name="Google Shape;136;p21"/>
          <p:cNvPicPr preferRelativeResize="0"/>
          <p:nvPr/>
        </p:nvPicPr>
        <p:blipFill>
          <a:blip r:embed="rId3">
            <a:alphaModFix/>
          </a:blip>
          <a:stretch>
            <a:fillRect/>
          </a:stretch>
        </p:blipFill>
        <p:spPr>
          <a:xfrm>
            <a:off x="8806000" y="-25400"/>
            <a:ext cx="1540200" cy="2940395"/>
          </a:xfrm>
          <a:prstGeom prst="rect">
            <a:avLst/>
          </a:prstGeom>
          <a:noFill/>
          <a:ln>
            <a:noFill/>
          </a:ln>
        </p:spPr>
      </p:pic>
      <p:pic>
        <p:nvPicPr>
          <p:cNvPr id="137" name="Google Shape;137;p21"/>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ixedageBL">
  <p:cSld name="CUSTOM_6_1_1_1">
    <p:spTree>
      <p:nvGrpSpPr>
        <p:cNvPr id="138" name="Shape 138"/>
        <p:cNvGrpSpPr/>
        <p:nvPr/>
      </p:nvGrpSpPr>
      <p:grpSpPr>
        <a:xfrm>
          <a:off x="0" y="0"/>
          <a:ext cx="0" cy="0"/>
          <a:chOff x="0" y="0"/>
          <a:chExt cx="0" cy="0"/>
        </a:xfrm>
      </p:grpSpPr>
      <p:sp>
        <p:nvSpPr>
          <p:cNvPr id="139" name="Google Shape;139;p22"/>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2"/>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41" name="Google Shape;141;p22"/>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42" name="Google Shape;142;p22"/>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43" name="Google Shape;143;p22"/>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44" name="Google Shape;144;p22"/>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ACBL">
  <p:cSld name="CUSTOM_6_1_1_1_1">
    <p:spTree>
      <p:nvGrpSpPr>
        <p:cNvPr id="145" name="Shape 145"/>
        <p:cNvGrpSpPr/>
        <p:nvPr/>
      </p:nvGrpSpPr>
      <p:grpSpPr>
        <a:xfrm>
          <a:off x="0" y="0"/>
          <a:ext cx="0" cy="0"/>
          <a:chOff x="0" y="0"/>
          <a:chExt cx="0" cy="0"/>
        </a:xfrm>
      </p:grpSpPr>
      <p:sp>
        <p:nvSpPr>
          <p:cNvPr id="146" name="Google Shape;146;p23"/>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3"/>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48" name="Google Shape;148;p23"/>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49" name="Google Shape;149;p23"/>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50" name="Google Shape;150;p23"/>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51" name="Google Shape;151;p23"/>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CondensedPK">
  <p:cSld name="CUSTOM_6_1_1_2">
    <p:spTree>
      <p:nvGrpSpPr>
        <p:cNvPr id="152" name="Shape 152"/>
        <p:cNvGrpSpPr/>
        <p:nvPr/>
      </p:nvGrpSpPr>
      <p:grpSpPr>
        <a:xfrm>
          <a:off x="0" y="0"/>
          <a:ext cx="0" cy="0"/>
          <a:chOff x="0" y="0"/>
          <a:chExt cx="0" cy="0"/>
        </a:xfrm>
      </p:grpSpPr>
      <p:sp>
        <p:nvSpPr>
          <p:cNvPr id="153" name="Google Shape;153;p24"/>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4"/>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55" name="Google Shape;155;p24"/>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56" name="Google Shape;156;p24"/>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57" name="Google Shape;157;p24"/>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58" name="Google Shape;158;p24"/>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ixedagePK">
  <p:cSld name="CUSTOM_6_1_1_1_2">
    <p:spTree>
      <p:nvGrpSpPr>
        <p:cNvPr id="159" name="Shape 159"/>
        <p:cNvGrpSpPr/>
        <p:nvPr/>
      </p:nvGrpSpPr>
      <p:grpSpPr>
        <a:xfrm>
          <a:off x="0" y="0"/>
          <a:ext cx="0" cy="0"/>
          <a:chOff x="0" y="0"/>
          <a:chExt cx="0" cy="0"/>
        </a:xfrm>
      </p:grpSpPr>
      <p:sp>
        <p:nvSpPr>
          <p:cNvPr id="160" name="Google Shape;160;p25"/>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5"/>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62" name="Google Shape;162;p25"/>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63" name="Google Shape;163;p25"/>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64" name="Google Shape;164;p25"/>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65" name="Google Shape;165;p25"/>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ACPK">
  <p:cSld name="CUSTOM_6_1_1_1_1_1">
    <p:spTree>
      <p:nvGrpSpPr>
        <p:cNvPr id="166" name="Shape 166"/>
        <p:cNvGrpSpPr/>
        <p:nvPr/>
      </p:nvGrpSpPr>
      <p:grpSpPr>
        <a:xfrm>
          <a:off x="0" y="0"/>
          <a:ext cx="0" cy="0"/>
          <a:chOff x="0" y="0"/>
          <a:chExt cx="0" cy="0"/>
        </a:xfrm>
      </p:grpSpPr>
      <p:sp>
        <p:nvSpPr>
          <p:cNvPr id="167" name="Google Shape;167;p26"/>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6"/>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69" name="Google Shape;169;p26"/>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70" name="Google Shape;170;p26"/>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71" name="Google Shape;171;p26"/>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72" name="Google Shape;172;p26"/>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CondensedOR">
  <p:cSld name="CUSTOM_6_1_1_2_1">
    <p:spTree>
      <p:nvGrpSpPr>
        <p:cNvPr id="173" name="Shape 173"/>
        <p:cNvGrpSpPr/>
        <p:nvPr/>
      </p:nvGrpSpPr>
      <p:grpSpPr>
        <a:xfrm>
          <a:off x="0" y="0"/>
          <a:ext cx="0" cy="0"/>
          <a:chOff x="0" y="0"/>
          <a:chExt cx="0" cy="0"/>
        </a:xfrm>
      </p:grpSpPr>
      <p:sp>
        <p:nvSpPr>
          <p:cNvPr id="174" name="Google Shape;174;p27"/>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7"/>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76" name="Google Shape;176;p27"/>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77" name="Google Shape;177;p27"/>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78" name="Google Shape;178;p27"/>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79" name="Google Shape;179;p27"/>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ixedageOR">
  <p:cSld name="CUSTOM_6_1_1_1_2_1">
    <p:spTree>
      <p:nvGrpSpPr>
        <p:cNvPr id="180" name="Shape 180"/>
        <p:cNvGrpSpPr/>
        <p:nvPr/>
      </p:nvGrpSpPr>
      <p:grpSpPr>
        <a:xfrm>
          <a:off x="0" y="0"/>
          <a:ext cx="0" cy="0"/>
          <a:chOff x="0" y="0"/>
          <a:chExt cx="0" cy="0"/>
        </a:xfrm>
      </p:grpSpPr>
      <p:sp>
        <p:nvSpPr>
          <p:cNvPr id="181" name="Google Shape;181;p28"/>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8"/>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83" name="Google Shape;183;p28"/>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84" name="Google Shape;184;p28"/>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85" name="Google Shape;185;p28"/>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86" name="Google Shape;186;p28"/>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ACOR">
  <p:cSld name="CUSTOM_6_1_1_1_1_1_1">
    <p:spTree>
      <p:nvGrpSpPr>
        <p:cNvPr id="187" name="Shape 187"/>
        <p:cNvGrpSpPr/>
        <p:nvPr/>
      </p:nvGrpSpPr>
      <p:grpSpPr>
        <a:xfrm>
          <a:off x="0" y="0"/>
          <a:ext cx="0" cy="0"/>
          <a:chOff x="0" y="0"/>
          <a:chExt cx="0" cy="0"/>
        </a:xfrm>
      </p:grpSpPr>
      <p:sp>
        <p:nvSpPr>
          <p:cNvPr id="188" name="Google Shape;188;p29"/>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9"/>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90" name="Google Shape;190;p29"/>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91" name="Google Shape;191;p29"/>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92" name="Google Shape;192;p29"/>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193" name="Google Shape;193;p29"/>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CondensedTQ">
  <p:cSld name="CUSTOM_6_1_1_2_1_1">
    <p:spTree>
      <p:nvGrpSpPr>
        <p:cNvPr id="194" name="Shape 194"/>
        <p:cNvGrpSpPr/>
        <p:nvPr/>
      </p:nvGrpSpPr>
      <p:grpSpPr>
        <a:xfrm>
          <a:off x="0" y="0"/>
          <a:ext cx="0" cy="0"/>
          <a:chOff x="0" y="0"/>
          <a:chExt cx="0" cy="0"/>
        </a:xfrm>
      </p:grpSpPr>
      <p:sp>
        <p:nvSpPr>
          <p:cNvPr id="195" name="Google Shape;195;p30"/>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0"/>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97" name="Google Shape;197;p30"/>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98" name="Google Shape;198;p30"/>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199" name="Google Shape;199;p30"/>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200" name="Google Shape;200;p30"/>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ixedageTQ">
  <p:cSld name="CUSTOM_6_1_1_1_2_1_1">
    <p:spTree>
      <p:nvGrpSpPr>
        <p:cNvPr id="201" name="Shape 201"/>
        <p:cNvGrpSpPr/>
        <p:nvPr/>
      </p:nvGrpSpPr>
      <p:grpSpPr>
        <a:xfrm>
          <a:off x="0" y="0"/>
          <a:ext cx="0" cy="0"/>
          <a:chOff x="0" y="0"/>
          <a:chExt cx="0" cy="0"/>
        </a:xfrm>
      </p:grpSpPr>
      <p:sp>
        <p:nvSpPr>
          <p:cNvPr id="202" name="Google Shape;202;p31"/>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1"/>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04" name="Google Shape;204;p31"/>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05" name="Google Shape;205;p31"/>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206" name="Google Shape;206;p31"/>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207" name="Google Shape;207;p31"/>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8">
    <p:spTree>
      <p:nvGrpSpPr>
        <p:cNvPr id="24" name="Shape 24"/>
        <p:cNvGrpSpPr/>
        <p:nvPr/>
      </p:nvGrpSpPr>
      <p:grpSpPr>
        <a:xfrm>
          <a:off x="0" y="0"/>
          <a:ext cx="0" cy="0"/>
          <a:chOff x="0" y="0"/>
          <a:chExt cx="0" cy="0"/>
        </a:xfrm>
      </p:grpSpPr>
      <p:sp>
        <p:nvSpPr>
          <p:cNvPr id="25" name="Google Shape;25;p4"/>
          <p:cNvSpPr txBox="1"/>
          <p:nvPr>
            <p:ph idx="12" type="sldNum"/>
          </p:nvPr>
        </p:nvSpPr>
        <p:spPr>
          <a:xfrm>
            <a:off x="10005373" y="7085593"/>
            <a:ext cx="641700" cy="578700"/>
          </a:xfrm>
          <a:prstGeom prst="rect">
            <a:avLst/>
          </a:prstGeom>
          <a:noFill/>
          <a:ln>
            <a:noFill/>
          </a:ln>
        </p:spPr>
        <p:txBody>
          <a:bodyPr anchorCtr="0" anchor="t" bIns="104875" lIns="104875" spcFirstLastPara="1" rIns="104875" wrap="square" tIns="104875">
            <a:noAutofit/>
          </a:bodyPr>
          <a:lstStyle>
            <a:lvl1pPr indent="0" lvl="0"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100"/>
              <a:buFont typeface="Arial"/>
              <a:buNone/>
              <a:defRPr b="1"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4"/>
          <p:cNvSpPr txBox="1"/>
          <p:nvPr>
            <p:ph idx="1" type="subTitle"/>
          </p:nvPr>
        </p:nvSpPr>
        <p:spPr>
          <a:xfrm>
            <a:off x="3132000" y="7098623"/>
            <a:ext cx="4428000" cy="429600"/>
          </a:xfrm>
          <a:prstGeom prst="rect">
            <a:avLst/>
          </a:prstGeom>
          <a:noFill/>
          <a:ln>
            <a:noFill/>
          </a:ln>
        </p:spPr>
        <p:txBody>
          <a:bodyPr anchorCtr="0" anchor="ctr" bIns="116050" lIns="116050" spcFirstLastPara="1" rIns="116050" wrap="square" tIns="116050">
            <a:noAutofit/>
          </a:bodyPr>
          <a:lstStyle>
            <a:lvl1pPr lvl="0" algn="ctr">
              <a:lnSpc>
                <a:spcPct val="115000"/>
              </a:lnSpc>
              <a:spcBef>
                <a:spcPts val="0"/>
              </a:spcBef>
              <a:spcAft>
                <a:spcPts val="0"/>
              </a:spcAft>
              <a:buSzPts val="1000"/>
              <a:buNone/>
              <a:defRPr b="1" sz="1000"/>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MACTQ">
  <p:cSld name="CUSTOM_6_1_1_1_1_1_1_1">
    <p:spTree>
      <p:nvGrpSpPr>
        <p:cNvPr id="208" name="Shape 208"/>
        <p:cNvGrpSpPr/>
        <p:nvPr/>
      </p:nvGrpSpPr>
      <p:grpSpPr>
        <a:xfrm>
          <a:off x="0" y="0"/>
          <a:ext cx="0" cy="0"/>
          <a:chOff x="0" y="0"/>
          <a:chExt cx="0" cy="0"/>
        </a:xfrm>
      </p:grpSpPr>
      <p:sp>
        <p:nvSpPr>
          <p:cNvPr id="209" name="Google Shape;209;p32"/>
          <p:cNvSpPr/>
          <p:nvPr/>
        </p:nvSpPr>
        <p:spPr>
          <a:xfrm>
            <a:off x="-25" y="0"/>
            <a:ext cx="10692000" cy="379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2"/>
          <p:cNvSpPr/>
          <p:nvPr/>
        </p:nvSpPr>
        <p:spPr>
          <a:xfrm>
            <a:off x="-25" y="0"/>
            <a:ext cx="2319300" cy="2380800"/>
          </a:xfrm>
          <a:prstGeom prst="diagStripe">
            <a:avLst>
              <a:gd fmla="val 50000" name="adj"/>
            </a:avLst>
          </a:prstGeom>
          <a:solidFill>
            <a:srgbClr val="1789FC"/>
          </a:solidFill>
          <a:ln cap="flat" cmpd="sng" w="9525">
            <a:solidFill>
              <a:srgbClr val="1789F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11" name="Google Shape;211;p32"/>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12" name="Google Shape;212;p32"/>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pic>
        <p:nvPicPr>
          <p:cNvPr id="213" name="Google Shape;213;p32"/>
          <p:cNvPicPr preferRelativeResize="0"/>
          <p:nvPr/>
        </p:nvPicPr>
        <p:blipFill rotWithShape="1">
          <a:blip r:embed="rId3">
            <a:alphaModFix/>
          </a:blip>
          <a:srcRect b="0" l="0" r="0" t="0"/>
          <a:stretch/>
        </p:blipFill>
        <p:spPr>
          <a:xfrm>
            <a:off x="8806000" y="-25400"/>
            <a:ext cx="1540200" cy="2940395"/>
          </a:xfrm>
          <a:prstGeom prst="rect">
            <a:avLst/>
          </a:prstGeom>
          <a:noFill/>
          <a:ln>
            <a:noFill/>
          </a:ln>
        </p:spPr>
      </p:pic>
      <p:pic>
        <p:nvPicPr>
          <p:cNvPr id="214" name="Google Shape;214;p32"/>
          <p:cNvPicPr preferRelativeResize="0"/>
          <p:nvPr/>
        </p:nvPicPr>
        <p:blipFill rotWithShape="1">
          <a:blip r:embed="rId4">
            <a:alphaModFix/>
          </a:blip>
          <a:srcRect b="0" l="0" r="0" t="0"/>
          <a:stretch/>
        </p:blipFill>
        <p:spPr>
          <a:xfrm>
            <a:off x="9118311" y="379500"/>
            <a:ext cx="915577" cy="916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5" name="Shape 215"/>
        <p:cNvGrpSpPr/>
        <p:nvPr/>
      </p:nvGrpSpPr>
      <p:grpSpPr>
        <a:xfrm>
          <a:off x="0" y="0"/>
          <a:ext cx="0" cy="0"/>
          <a:chOff x="0" y="0"/>
          <a:chExt cx="0" cy="0"/>
        </a:xfrm>
      </p:grpSpPr>
      <p:sp>
        <p:nvSpPr>
          <p:cNvPr id="216" name="Google Shape;216;p33"/>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217" name="Google Shape;217;p33"/>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rtl="0" algn="l">
              <a:lnSpc>
                <a:spcPct val="115000"/>
              </a:lnSpc>
              <a:spcBef>
                <a:spcPts val="0"/>
              </a:spcBef>
              <a:spcAft>
                <a:spcPts val="0"/>
              </a:spcAft>
              <a:buSzPts val="2300"/>
              <a:buChar char="●"/>
              <a:defRPr/>
            </a:lvl1pPr>
            <a:lvl2pPr indent="-342900" lvl="1" marL="914400" rtl="0" algn="l">
              <a:lnSpc>
                <a:spcPct val="115000"/>
              </a:lnSpc>
              <a:spcBef>
                <a:spcPts val="0"/>
              </a:spcBef>
              <a:spcAft>
                <a:spcPts val="0"/>
              </a:spcAft>
              <a:buSzPts val="1800"/>
              <a:buChar char="○"/>
              <a:defRPr/>
            </a:lvl2pPr>
            <a:lvl3pPr indent="-342900" lvl="2" marL="1371600" rtl="0" algn="l">
              <a:lnSpc>
                <a:spcPct val="115000"/>
              </a:lnSpc>
              <a:spcBef>
                <a:spcPts val="0"/>
              </a:spcBef>
              <a:spcAft>
                <a:spcPts val="0"/>
              </a:spcAft>
              <a:buSzPts val="1800"/>
              <a:buChar char="■"/>
              <a:defRPr/>
            </a:lvl3pPr>
            <a:lvl4pPr indent="-342900" lvl="3" marL="1828800" rtl="0" algn="l">
              <a:lnSpc>
                <a:spcPct val="115000"/>
              </a:lnSpc>
              <a:spcBef>
                <a:spcPts val="0"/>
              </a:spcBef>
              <a:spcAft>
                <a:spcPts val="0"/>
              </a:spcAft>
              <a:buSzPts val="1800"/>
              <a:buChar char="●"/>
              <a:defRPr/>
            </a:lvl4pPr>
            <a:lvl5pPr indent="-342900" lvl="4" marL="2286000" rtl="0" algn="l">
              <a:lnSpc>
                <a:spcPct val="115000"/>
              </a:lnSpc>
              <a:spcBef>
                <a:spcPts val="0"/>
              </a:spcBef>
              <a:spcAft>
                <a:spcPts val="0"/>
              </a:spcAft>
              <a:buSzPts val="1800"/>
              <a:buChar char="○"/>
              <a:defRPr/>
            </a:lvl5pPr>
            <a:lvl6pPr indent="-342900" lvl="5" marL="2743200" rtl="0" algn="l">
              <a:lnSpc>
                <a:spcPct val="115000"/>
              </a:lnSpc>
              <a:spcBef>
                <a:spcPts val="0"/>
              </a:spcBef>
              <a:spcAft>
                <a:spcPts val="0"/>
              </a:spcAft>
              <a:buSzPts val="1800"/>
              <a:buChar char="■"/>
              <a:defRPr/>
            </a:lvl6pPr>
            <a:lvl7pPr indent="-342900" lvl="6" marL="3200400" rtl="0" algn="l">
              <a:lnSpc>
                <a:spcPct val="115000"/>
              </a:lnSpc>
              <a:spcBef>
                <a:spcPts val="0"/>
              </a:spcBef>
              <a:spcAft>
                <a:spcPts val="0"/>
              </a:spcAft>
              <a:buSzPts val="1800"/>
              <a:buChar char="●"/>
              <a:defRPr/>
            </a:lvl7pPr>
            <a:lvl8pPr indent="-342900" lvl="7" marL="3657600" rtl="0" algn="l">
              <a:lnSpc>
                <a:spcPct val="115000"/>
              </a:lnSpc>
              <a:spcBef>
                <a:spcPts val="0"/>
              </a:spcBef>
              <a:spcAft>
                <a:spcPts val="0"/>
              </a:spcAft>
              <a:buSzPts val="1800"/>
              <a:buChar char="○"/>
              <a:defRPr/>
            </a:lvl8pPr>
            <a:lvl9pPr indent="-342900" lvl="8" marL="4114800" rtl="0" algn="l">
              <a:lnSpc>
                <a:spcPct val="115000"/>
              </a:lnSpc>
              <a:spcBef>
                <a:spcPts val="0"/>
              </a:spcBef>
              <a:spcAft>
                <a:spcPts val="0"/>
              </a:spcAft>
              <a:buSzPts val="1800"/>
              <a:buChar char="■"/>
              <a:defRPr/>
            </a:lvl9pPr>
          </a:lstStyle>
          <a:p/>
        </p:txBody>
      </p:sp>
      <p:sp>
        <p:nvSpPr>
          <p:cNvPr id="218" name="Google Shape;218;p33"/>
          <p:cNvSpPr txBox="1"/>
          <p:nvPr>
            <p:ph idx="12" type="sldNum"/>
          </p:nvPr>
        </p:nvSpPr>
        <p:spPr>
          <a:xfrm>
            <a:off x="10287272" y="7124472"/>
            <a:ext cx="403800" cy="435600"/>
          </a:xfrm>
          <a:prstGeom prst="rect">
            <a:avLst/>
          </a:prstGeom>
          <a:noFill/>
          <a:ln>
            <a:noFill/>
          </a:ln>
        </p:spPr>
        <p:txBody>
          <a:bodyPr anchorCtr="0" anchor="ctr" bIns="104875" lIns="104875" spcFirstLastPara="1" rIns="104875" wrap="square" tIns="104875">
            <a:noAutofit/>
          </a:bodyPr>
          <a:lstStyle>
            <a:lvl1pPr indent="0" lvl="0"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Title">
  <p:cSld name="CUSTOM_2">
    <p:spTree>
      <p:nvGrpSpPr>
        <p:cNvPr id="219" name="Shape 219"/>
        <p:cNvGrpSpPr/>
        <p:nvPr/>
      </p:nvGrpSpPr>
      <p:grpSpPr>
        <a:xfrm>
          <a:off x="0" y="0"/>
          <a:ext cx="0" cy="0"/>
          <a:chOff x="0" y="0"/>
          <a:chExt cx="0" cy="0"/>
        </a:xfrm>
      </p:grpSpPr>
      <p:sp>
        <p:nvSpPr>
          <p:cNvPr id="220" name="Google Shape;220;p34"/>
          <p:cNvSpPr/>
          <p:nvPr/>
        </p:nvSpPr>
        <p:spPr>
          <a:xfrm>
            <a:off x="625" y="-100"/>
            <a:ext cx="10691100" cy="515100"/>
          </a:xfrm>
          <a:prstGeom prst="rect">
            <a:avLst/>
          </a:prstGeom>
          <a:solidFill>
            <a:srgbClr val="0097A7"/>
          </a:solidFill>
          <a:ln cap="flat" cmpd="sng" w="9525">
            <a:solidFill>
              <a:srgbClr val="0097A7"/>
            </a:solidFill>
            <a:prstDash val="solid"/>
            <a:round/>
            <a:headEnd len="sm" w="sm" type="none"/>
            <a:tailEnd len="sm" w="sm" type="none"/>
          </a:ln>
        </p:spPr>
        <p:txBody>
          <a:bodyPr anchorCtr="0" anchor="ctr" bIns="116050" lIns="116050" spcFirstLastPara="1" rIns="116050" wrap="square" tIns="1160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21" name="Google Shape;221;p34"/>
          <p:cNvPicPr preferRelativeResize="0"/>
          <p:nvPr/>
        </p:nvPicPr>
        <p:blipFill rotWithShape="1">
          <a:blip r:embed="rId2">
            <a:alphaModFix/>
          </a:blip>
          <a:srcRect b="0" l="0" r="0" t="0"/>
          <a:stretch/>
        </p:blipFill>
        <p:spPr>
          <a:xfrm>
            <a:off x="100450" y="39788"/>
            <a:ext cx="870625" cy="435325"/>
          </a:xfrm>
          <a:prstGeom prst="rect">
            <a:avLst/>
          </a:prstGeom>
          <a:noFill/>
          <a:ln>
            <a:noFill/>
          </a:ln>
        </p:spPr>
      </p:pic>
      <p:sp>
        <p:nvSpPr>
          <p:cNvPr id="222" name="Google Shape;222;p34"/>
          <p:cNvSpPr txBox="1"/>
          <p:nvPr>
            <p:ph idx="1" type="subTitle"/>
          </p:nvPr>
        </p:nvSpPr>
        <p:spPr>
          <a:xfrm>
            <a:off x="125" y="-12325"/>
            <a:ext cx="10692000" cy="515100"/>
          </a:xfrm>
          <a:prstGeom prst="rect">
            <a:avLst/>
          </a:prstGeom>
          <a:noFill/>
          <a:ln>
            <a:noFill/>
          </a:ln>
        </p:spPr>
        <p:txBody>
          <a:bodyPr anchorCtr="0" anchor="t" bIns="116050" lIns="116050" spcFirstLastPara="1" rIns="116050" wrap="square" tIns="116050">
            <a:normAutofit/>
          </a:bodyPr>
          <a:lstStyle>
            <a:lvl1pPr lvl="0" rtl="0" algn="ctr">
              <a:lnSpc>
                <a:spcPct val="115000"/>
              </a:lnSpc>
              <a:spcBef>
                <a:spcPts val="0"/>
              </a:spcBef>
              <a:spcAft>
                <a:spcPts val="0"/>
              </a:spcAft>
              <a:buClr>
                <a:schemeClr val="lt1"/>
              </a:buClr>
              <a:buSzPts val="2200"/>
              <a:buFont typeface="Caveat"/>
              <a:buNone/>
              <a:defRPr b="1" sz="2200">
                <a:solidFill>
                  <a:schemeClr val="lt1"/>
                </a:solidFill>
                <a:latin typeface="Caveat"/>
                <a:ea typeface="Caveat"/>
                <a:cs typeface="Caveat"/>
                <a:sym typeface="Caveat"/>
              </a:defRPr>
            </a:lvl1pPr>
            <a:lvl2pPr lvl="1" rtl="0" algn="l">
              <a:lnSpc>
                <a:spcPct val="115000"/>
              </a:lnSpc>
              <a:spcBef>
                <a:spcPts val="0"/>
              </a:spcBef>
              <a:spcAft>
                <a:spcPts val="0"/>
              </a:spcAft>
              <a:buSzPts val="1800"/>
              <a:buNone/>
              <a:defRPr/>
            </a:lvl2pPr>
            <a:lvl3pPr lvl="2" rtl="0" algn="l">
              <a:lnSpc>
                <a:spcPct val="115000"/>
              </a:lnSpc>
              <a:spcBef>
                <a:spcPts val="0"/>
              </a:spcBef>
              <a:spcAft>
                <a:spcPts val="0"/>
              </a:spcAft>
              <a:buSzPts val="1800"/>
              <a:buNone/>
              <a:defRPr/>
            </a:lvl3pPr>
            <a:lvl4pPr lvl="3" rtl="0" algn="l">
              <a:lnSpc>
                <a:spcPct val="115000"/>
              </a:lnSpc>
              <a:spcBef>
                <a:spcPts val="0"/>
              </a:spcBef>
              <a:spcAft>
                <a:spcPts val="0"/>
              </a:spcAft>
              <a:buSzPts val="1800"/>
              <a:buNone/>
              <a:defRPr/>
            </a:lvl4pPr>
            <a:lvl5pPr lvl="4" rtl="0" algn="l">
              <a:lnSpc>
                <a:spcPct val="115000"/>
              </a:lnSpc>
              <a:spcBef>
                <a:spcPts val="0"/>
              </a:spcBef>
              <a:spcAft>
                <a:spcPts val="0"/>
              </a:spcAft>
              <a:buSzPts val="1800"/>
              <a:buNone/>
              <a:defRPr/>
            </a:lvl5pPr>
            <a:lvl6pPr lvl="5" rtl="0" algn="l">
              <a:lnSpc>
                <a:spcPct val="115000"/>
              </a:lnSpc>
              <a:spcBef>
                <a:spcPts val="0"/>
              </a:spcBef>
              <a:spcAft>
                <a:spcPts val="0"/>
              </a:spcAft>
              <a:buSzPts val="1800"/>
              <a:buNone/>
              <a:defRPr/>
            </a:lvl6pPr>
            <a:lvl7pPr lvl="6" rtl="0" algn="l">
              <a:lnSpc>
                <a:spcPct val="115000"/>
              </a:lnSpc>
              <a:spcBef>
                <a:spcPts val="0"/>
              </a:spcBef>
              <a:spcAft>
                <a:spcPts val="0"/>
              </a:spcAft>
              <a:buSzPts val="1800"/>
              <a:buNone/>
              <a:defRPr/>
            </a:lvl7pPr>
            <a:lvl8pPr lvl="7" rtl="0" algn="l">
              <a:lnSpc>
                <a:spcPct val="115000"/>
              </a:lnSpc>
              <a:spcBef>
                <a:spcPts val="0"/>
              </a:spcBef>
              <a:spcAft>
                <a:spcPts val="0"/>
              </a:spcAft>
              <a:buSzPts val="1800"/>
              <a:buNone/>
              <a:defRPr/>
            </a:lvl8pPr>
            <a:lvl9pPr lvl="8" rtl="0" algn="l">
              <a:lnSpc>
                <a:spcPct val="115000"/>
              </a:lnSpc>
              <a:spcBef>
                <a:spcPts val="0"/>
              </a:spcBef>
              <a:spcAft>
                <a:spcPts val="0"/>
              </a:spcAft>
              <a:buSzPts val="1800"/>
              <a:buNone/>
              <a:defRPr/>
            </a:lvl9pPr>
          </a:lstStyle>
          <a:p/>
        </p:txBody>
      </p:sp>
      <p:sp>
        <p:nvSpPr>
          <p:cNvPr id="223" name="Google Shape;223;p34"/>
          <p:cNvSpPr txBox="1"/>
          <p:nvPr>
            <p:ph idx="12" type="sldNum"/>
          </p:nvPr>
        </p:nvSpPr>
        <p:spPr>
          <a:xfrm>
            <a:off x="10287272" y="7124472"/>
            <a:ext cx="403800" cy="435600"/>
          </a:xfrm>
          <a:prstGeom prst="rect">
            <a:avLst/>
          </a:prstGeom>
          <a:noFill/>
          <a:ln>
            <a:noFill/>
          </a:ln>
        </p:spPr>
        <p:txBody>
          <a:bodyPr anchorCtr="0" anchor="ctr" bIns="104875" lIns="104875" spcFirstLastPara="1" rIns="104875" wrap="square" tIns="104875">
            <a:noAutofit/>
          </a:bodyPr>
          <a:lstStyle>
            <a:lvl1pPr indent="0" lvl="0"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224" name="Shape 224"/>
        <p:cNvGrpSpPr/>
        <p:nvPr/>
      </p:nvGrpSpPr>
      <p:grpSpPr>
        <a:xfrm>
          <a:off x="0" y="0"/>
          <a:ext cx="0" cy="0"/>
          <a:chOff x="0" y="0"/>
          <a:chExt cx="0" cy="0"/>
        </a:xfrm>
      </p:grpSpPr>
      <p:sp>
        <p:nvSpPr>
          <p:cNvPr id="225" name="Google Shape;225;p35"/>
          <p:cNvSpPr txBox="1"/>
          <p:nvPr>
            <p:ph type="title"/>
          </p:nvPr>
        </p:nvSpPr>
        <p:spPr>
          <a:xfrm>
            <a:off x="3493677" y="3258268"/>
            <a:ext cx="3704400" cy="6042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3600"/>
              <a:buNone/>
              <a:defRPr b="1" i="0" sz="3800">
                <a:solidFill>
                  <a:srgbClr val="169CAE"/>
                </a:solidFill>
                <a:latin typeface="Caveat"/>
                <a:ea typeface="Caveat"/>
                <a:cs typeface="Caveat"/>
                <a:sym typeface="Caveat"/>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226" name="Google Shape;226;p35"/>
          <p:cNvSpPr txBox="1"/>
          <p:nvPr>
            <p:ph idx="1" type="body"/>
          </p:nvPr>
        </p:nvSpPr>
        <p:spPr>
          <a:xfrm>
            <a:off x="534600" y="1738800"/>
            <a:ext cx="9622800" cy="4989600"/>
          </a:xfrm>
          <a:prstGeom prst="rect">
            <a:avLst/>
          </a:prstGeom>
          <a:noFill/>
          <a:ln>
            <a:noFill/>
          </a:ln>
        </p:spPr>
        <p:txBody>
          <a:bodyPr anchorCtr="0" anchor="t" bIns="0" lIns="0" spcFirstLastPara="1" rIns="0" wrap="square" tIns="0">
            <a:spAutoFit/>
          </a:bodyPr>
          <a:lstStyle>
            <a:lvl1pPr indent="-228600" lvl="0" marL="457200" rtl="0" algn="l">
              <a:lnSpc>
                <a:spcPct val="115000"/>
              </a:lnSpc>
              <a:spcBef>
                <a:spcPts val="0"/>
              </a:spcBef>
              <a:spcAft>
                <a:spcPts val="0"/>
              </a:spcAft>
              <a:buSzPts val="2300"/>
              <a:buNone/>
              <a:defRPr/>
            </a:lvl1pPr>
            <a:lvl2pPr indent="-228600" lvl="1" marL="914400" rtl="0" algn="l">
              <a:lnSpc>
                <a:spcPct val="115000"/>
              </a:lnSpc>
              <a:spcBef>
                <a:spcPts val="1500"/>
              </a:spcBef>
              <a:spcAft>
                <a:spcPts val="0"/>
              </a:spcAft>
              <a:buSzPts val="1800"/>
              <a:buNone/>
              <a:defRPr/>
            </a:lvl2pPr>
            <a:lvl3pPr indent="-228600" lvl="2" marL="1371600" rtl="0" algn="l">
              <a:lnSpc>
                <a:spcPct val="115000"/>
              </a:lnSpc>
              <a:spcBef>
                <a:spcPts val="1500"/>
              </a:spcBef>
              <a:spcAft>
                <a:spcPts val="0"/>
              </a:spcAft>
              <a:buSzPts val="1800"/>
              <a:buNone/>
              <a:defRPr/>
            </a:lvl3pPr>
            <a:lvl4pPr indent="-228600" lvl="3" marL="1828800" rtl="0" algn="l">
              <a:lnSpc>
                <a:spcPct val="115000"/>
              </a:lnSpc>
              <a:spcBef>
                <a:spcPts val="1500"/>
              </a:spcBef>
              <a:spcAft>
                <a:spcPts val="0"/>
              </a:spcAft>
              <a:buSzPts val="1800"/>
              <a:buNone/>
              <a:defRPr/>
            </a:lvl4pPr>
            <a:lvl5pPr indent="-228600" lvl="4" marL="2286000" rtl="0" algn="l">
              <a:lnSpc>
                <a:spcPct val="115000"/>
              </a:lnSpc>
              <a:spcBef>
                <a:spcPts val="1500"/>
              </a:spcBef>
              <a:spcAft>
                <a:spcPts val="0"/>
              </a:spcAft>
              <a:buSzPts val="1800"/>
              <a:buNone/>
              <a:defRPr/>
            </a:lvl5pPr>
            <a:lvl6pPr indent="-228600" lvl="5" marL="2743200" rtl="0" algn="l">
              <a:lnSpc>
                <a:spcPct val="115000"/>
              </a:lnSpc>
              <a:spcBef>
                <a:spcPts val="1500"/>
              </a:spcBef>
              <a:spcAft>
                <a:spcPts val="0"/>
              </a:spcAft>
              <a:buSzPts val="1800"/>
              <a:buNone/>
              <a:defRPr/>
            </a:lvl6pPr>
            <a:lvl7pPr indent="-228600" lvl="6" marL="3200400" rtl="0" algn="l">
              <a:lnSpc>
                <a:spcPct val="115000"/>
              </a:lnSpc>
              <a:spcBef>
                <a:spcPts val="1500"/>
              </a:spcBef>
              <a:spcAft>
                <a:spcPts val="0"/>
              </a:spcAft>
              <a:buSzPts val="1800"/>
              <a:buNone/>
              <a:defRPr/>
            </a:lvl7pPr>
            <a:lvl8pPr indent="-228600" lvl="7" marL="3657600" rtl="0" algn="l">
              <a:lnSpc>
                <a:spcPct val="115000"/>
              </a:lnSpc>
              <a:spcBef>
                <a:spcPts val="1500"/>
              </a:spcBef>
              <a:spcAft>
                <a:spcPts val="0"/>
              </a:spcAft>
              <a:buSzPts val="1800"/>
              <a:buNone/>
              <a:defRPr/>
            </a:lvl8pPr>
            <a:lvl9pPr indent="-228600" lvl="8" marL="4114800" rtl="0" algn="l">
              <a:lnSpc>
                <a:spcPct val="115000"/>
              </a:lnSpc>
              <a:spcBef>
                <a:spcPts val="1500"/>
              </a:spcBef>
              <a:spcAft>
                <a:spcPts val="1500"/>
              </a:spcAft>
              <a:buSzPts val="1800"/>
              <a:buNone/>
              <a:defRPr/>
            </a:lvl9pPr>
          </a:lstStyle>
          <a:p/>
        </p:txBody>
      </p:sp>
      <p:sp>
        <p:nvSpPr>
          <p:cNvPr id="227" name="Google Shape;227;p35"/>
          <p:cNvSpPr txBox="1"/>
          <p:nvPr/>
        </p:nvSpPr>
        <p:spPr>
          <a:xfrm>
            <a:off x="214100" y="7153391"/>
            <a:ext cx="1798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97A7"/>
                </a:solidFill>
                <a:latin typeface="Lato"/>
                <a:ea typeface="Lato"/>
                <a:cs typeface="Lato"/>
                <a:sym typeface="Lato"/>
              </a:rPr>
              <a:t>© Kapow Primary 2022</a:t>
            </a:r>
            <a:endParaRPr b="0" i="0" sz="1000" u="none" cap="none" strike="noStrike">
              <a:solidFill>
                <a:srgbClr val="0097A7"/>
              </a:solidFill>
              <a:latin typeface="Lato"/>
              <a:ea typeface="Lato"/>
              <a:cs typeface="Lato"/>
              <a:sym typeface="Lato"/>
            </a:endParaRPr>
          </a:p>
        </p:txBody>
      </p:sp>
      <p:sp>
        <p:nvSpPr>
          <p:cNvPr id="228" name="Google Shape;228;p35"/>
          <p:cNvSpPr txBox="1"/>
          <p:nvPr/>
        </p:nvSpPr>
        <p:spPr>
          <a:xfrm>
            <a:off x="8679050" y="7153391"/>
            <a:ext cx="1798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rgbClr val="0097A7"/>
                </a:solidFill>
                <a:latin typeface="Lato"/>
                <a:ea typeface="Lato"/>
                <a:cs typeface="Lato"/>
                <a:sym typeface="Lato"/>
              </a:rPr>
              <a:t>www.kapowprimary.com</a:t>
            </a:r>
            <a:endParaRPr b="0" i="0" sz="1000" u="none" cap="none" strike="noStrike">
              <a:solidFill>
                <a:srgbClr val="0097A7"/>
              </a:solidFill>
              <a:latin typeface="Lato"/>
              <a:ea typeface="Lato"/>
              <a:cs typeface="Lato"/>
              <a:sym typeface="Lato"/>
            </a:endParaRPr>
          </a:p>
        </p:txBody>
      </p:sp>
      <p:sp>
        <p:nvSpPr>
          <p:cNvPr id="229" name="Google Shape;229;p35"/>
          <p:cNvSpPr txBox="1"/>
          <p:nvPr>
            <p:ph idx="12" type="sldNum"/>
          </p:nvPr>
        </p:nvSpPr>
        <p:spPr>
          <a:xfrm>
            <a:off x="10287272" y="7124472"/>
            <a:ext cx="403800" cy="435600"/>
          </a:xfrm>
          <a:prstGeom prst="rect">
            <a:avLst/>
          </a:prstGeom>
          <a:noFill/>
          <a:ln>
            <a:noFill/>
          </a:ln>
        </p:spPr>
        <p:txBody>
          <a:bodyPr anchorCtr="0" anchor="ctr" bIns="104875" lIns="104875" spcFirstLastPara="1" rIns="104875" wrap="square" tIns="104875">
            <a:noAutofit/>
          </a:bodyPr>
          <a:lstStyle>
            <a:lvl1pPr indent="0" lvl="0"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200" u="none" cap="none" strike="noStrike">
                <a:solidFill>
                  <a:srgbClr val="0097A7"/>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6">
  <p:cSld name="BLANK_6">
    <p:spTree>
      <p:nvGrpSpPr>
        <p:cNvPr id="27" name="Shape 27"/>
        <p:cNvGrpSpPr/>
        <p:nvPr/>
      </p:nvGrpSpPr>
      <p:grpSpPr>
        <a:xfrm>
          <a:off x="0" y="0"/>
          <a:ext cx="0" cy="0"/>
          <a:chOff x="0" y="0"/>
          <a:chExt cx="0" cy="0"/>
        </a:xfrm>
      </p:grpSpPr>
      <p:sp>
        <p:nvSpPr>
          <p:cNvPr id="28" name="Google Shape;28;p5"/>
          <p:cNvSpPr txBox="1"/>
          <p:nvPr>
            <p:ph idx="12" type="sldNum"/>
          </p:nvPr>
        </p:nvSpPr>
        <p:spPr>
          <a:xfrm>
            <a:off x="9981523" y="7096559"/>
            <a:ext cx="641700" cy="578700"/>
          </a:xfrm>
          <a:prstGeom prst="rect">
            <a:avLst/>
          </a:prstGeom>
          <a:noFill/>
          <a:ln>
            <a:noFill/>
          </a:ln>
        </p:spPr>
        <p:txBody>
          <a:bodyPr anchorCtr="0" anchor="t" bIns="104875" lIns="104875" spcFirstLastPara="1" rIns="104875" wrap="square" tIns="10487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title">
  <p:cSld name="TITLE_AND_BODY_1">
    <p:spTree>
      <p:nvGrpSpPr>
        <p:cNvPr id="29" name="Shape 29"/>
        <p:cNvGrpSpPr/>
        <p:nvPr/>
      </p:nvGrpSpPr>
      <p:grpSpPr>
        <a:xfrm>
          <a:off x="0" y="0"/>
          <a:ext cx="0" cy="0"/>
          <a:chOff x="0" y="0"/>
          <a:chExt cx="0" cy="0"/>
        </a:xfrm>
      </p:grpSpPr>
      <p:sp>
        <p:nvSpPr>
          <p:cNvPr id="30" name="Google Shape;30;p6"/>
          <p:cNvSpPr/>
          <p:nvPr/>
        </p:nvSpPr>
        <p:spPr>
          <a:xfrm>
            <a:off x="625" y="-100"/>
            <a:ext cx="10691100" cy="5151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116050" lIns="116050" spcFirstLastPara="1" rIns="116050" wrap="square" tIns="1160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1" name="Google Shape;31;p6"/>
          <p:cNvPicPr preferRelativeResize="0"/>
          <p:nvPr/>
        </p:nvPicPr>
        <p:blipFill rotWithShape="1">
          <a:blip r:embed="rId2">
            <a:alphaModFix/>
          </a:blip>
          <a:srcRect b="0" l="0" r="0" t="0"/>
          <a:stretch/>
        </p:blipFill>
        <p:spPr>
          <a:xfrm>
            <a:off x="100450" y="39788"/>
            <a:ext cx="870625" cy="435325"/>
          </a:xfrm>
          <a:prstGeom prst="rect">
            <a:avLst/>
          </a:prstGeom>
          <a:noFill/>
          <a:ln>
            <a:noFill/>
          </a:ln>
        </p:spPr>
      </p:pic>
      <p:sp>
        <p:nvSpPr>
          <p:cNvPr id="32" name="Google Shape;32;p6"/>
          <p:cNvSpPr txBox="1"/>
          <p:nvPr>
            <p:ph idx="1" type="subTitle"/>
          </p:nvPr>
        </p:nvSpPr>
        <p:spPr>
          <a:xfrm>
            <a:off x="-13050" y="-12650"/>
            <a:ext cx="10692000" cy="515100"/>
          </a:xfrm>
          <a:prstGeom prst="rect">
            <a:avLst/>
          </a:prstGeom>
          <a:noFill/>
          <a:ln>
            <a:noFill/>
          </a:ln>
        </p:spPr>
        <p:txBody>
          <a:bodyPr anchorCtr="0" anchor="t" bIns="116050" lIns="116050" spcFirstLastPara="1" rIns="116050" wrap="square" tIns="116050">
            <a:normAutofit/>
          </a:bodyPr>
          <a:lstStyle>
            <a:lvl1pPr lvl="0" algn="ctr">
              <a:lnSpc>
                <a:spcPct val="115000"/>
              </a:lnSpc>
              <a:spcBef>
                <a:spcPts val="0"/>
              </a:spcBef>
              <a:spcAft>
                <a:spcPts val="0"/>
              </a:spcAft>
              <a:buClr>
                <a:schemeClr val="lt1"/>
              </a:buClr>
              <a:buSzPts val="2200"/>
              <a:buFont typeface="Caveat"/>
              <a:buNone/>
              <a:defRPr b="1" sz="2200">
                <a:solidFill>
                  <a:schemeClr val="lt1"/>
                </a:solidFill>
                <a:latin typeface="Caveat"/>
                <a:ea typeface="Caveat"/>
                <a:cs typeface="Caveat"/>
                <a:sym typeface="Caveat"/>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p:txBody>
      </p:sp>
      <p:sp>
        <p:nvSpPr>
          <p:cNvPr id="33" name="Google Shape;33;p6"/>
          <p:cNvSpPr/>
          <p:nvPr/>
        </p:nvSpPr>
        <p:spPr>
          <a:xfrm>
            <a:off x="175" y="7145125"/>
            <a:ext cx="10692000" cy="435600"/>
          </a:xfrm>
          <a:prstGeom prst="rect">
            <a:avLst/>
          </a:prstGeom>
          <a:solidFill>
            <a:srgbClr val="0097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 name="Google Shape;34;p6"/>
          <p:cNvSpPr txBox="1"/>
          <p:nvPr/>
        </p:nvSpPr>
        <p:spPr>
          <a:xfrm>
            <a:off x="153525" y="7221300"/>
            <a:ext cx="1798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Lato"/>
                <a:ea typeface="Lato"/>
                <a:cs typeface="Lato"/>
                <a:sym typeface="Lato"/>
              </a:rPr>
              <a:t>© Kapow Primary 202</a:t>
            </a:r>
            <a:r>
              <a:rPr lang="en-GB" sz="1000">
                <a:solidFill>
                  <a:srgbClr val="FFFFFF"/>
                </a:solidFill>
                <a:latin typeface="Lato"/>
                <a:ea typeface="Lato"/>
                <a:cs typeface="Lato"/>
                <a:sym typeface="Lato"/>
              </a:rPr>
              <a:t>4</a:t>
            </a:r>
            <a:endParaRPr b="0" i="0" sz="1000" u="none" cap="none" strike="noStrike">
              <a:solidFill>
                <a:srgbClr val="FFFFFF"/>
              </a:solidFill>
              <a:latin typeface="Lato"/>
              <a:ea typeface="Lato"/>
              <a:cs typeface="Lato"/>
              <a:sym typeface="Lato"/>
            </a:endParaRPr>
          </a:p>
        </p:txBody>
      </p:sp>
      <p:sp>
        <p:nvSpPr>
          <p:cNvPr id="35" name="Google Shape;35;p6"/>
          <p:cNvSpPr txBox="1"/>
          <p:nvPr/>
        </p:nvSpPr>
        <p:spPr>
          <a:xfrm>
            <a:off x="8629200" y="7221300"/>
            <a:ext cx="1798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Lato"/>
                <a:ea typeface="Lato"/>
                <a:cs typeface="Lato"/>
                <a:sym typeface="Lato"/>
              </a:rPr>
              <a:t>www.kapowprimary.com</a:t>
            </a:r>
            <a:endParaRPr b="0" i="0" sz="1000" u="none" cap="none" strike="noStrike">
              <a:solidFill>
                <a:srgbClr val="FFFFFF"/>
              </a:solidFill>
              <a:latin typeface="Lato"/>
              <a:ea typeface="Lato"/>
              <a:cs typeface="Lato"/>
              <a:sym typeface="Lato"/>
            </a:endParaRPr>
          </a:p>
        </p:txBody>
      </p:sp>
      <p:sp>
        <p:nvSpPr>
          <p:cNvPr id="36" name="Google Shape;36;p6"/>
          <p:cNvSpPr txBox="1"/>
          <p:nvPr/>
        </p:nvSpPr>
        <p:spPr>
          <a:xfrm>
            <a:off x="10050475" y="7188109"/>
            <a:ext cx="641700" cy="578700"/>
          </a:xfrm>
          <a:prstGeom prst="rect">
            <a:avLst/>
          </a:prstGeom>
          <a:noFill/>
          <a:ln>
            <a:noFill/>
          </a:ln>
        </p:spPr>
        <p:txBody>
          <a:bodyPr anchorCtr="0" anchor="t" bIns="104875" lIns="104875" spcFirstLastPara="1" rIns="104875" wrap="square" tIns="1048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FFFFFF"/>
                </a:solidFill>
                <a:latin typeface="Lato"/>
                <a:ea typeface="Lato"/>
                <a:cs typeface="Lato"/>
                <a:sym typeface="Lato"/>
              </a:rPr>
              <a:t>‹#›</a:t>
            </a:fld>
            <a:endParaRPr b="1" i="0" sz="1100" u="none" cap="none" strike="noStrike">
              <a:solidFill>
                <a:srgbClr val="FFFFFF"/>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term plan cover Condensed">
  <p:cSld name="TITLE_1_1_1_2_1_2">
    <p:spTree>
      <p:nvGrpSpPr>
        <p:cNvPr id="37" name="Shape 37"/>
        <p:cNvGrpSpPr/>
        <p:nvPr/>
      </p:nvGrpSpPr>
      <p:grpSpPr>
        <a:xfrm>
          <a:off x="0" y="0"/>
          <a:ext cx="0" cy="0"/>
          <a:chOff x="0" y="0"/>
          <a:chExt cx="0" cy="0"/>
        </a:xfrm>
      </p:grpSpPr>
      <p:sp>
        <p:nvSpPr>
          <p:cNvPr id="38" name="Google Shape;38;p7"/>
          <p:cNvSpPr/>
          <p:nvPr/>
        </p:nvSpPr>
        <p:spPr>
          <a:xfrm>
            <a:off x="264000" y="243950"/>
            <a:ext cx="10164000" cy="6787800"/>
          </a:xfrm>
          <a:prstGeom prst="rect">
            <a:avLst/>
          </a:prstGeom>
          <a:solidFill>
            <a:srgbClr val="4EB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p:nvPr/>
        </p:nvSpPr>
        <p:spPr>
          <a:xfrm>
            <a:off x="6063000" y="2800260"/>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
          <p:cNvSpPr/>
          <p:nvPr/>
        </p:nvSpPr>
        <p:spPr>
          <a:xfrm>
            <a:off x="6063000" y="999022"/>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p:nvPr/>
        </p:nvSpPr>
        <p:spPr>
          <a:xfrm>
            <a:off x="264000" y="920750"/>
            <a:ext cx="5841300" cy="54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txBox="1"/>
          <p:nvPr>
            <p:ph idx="1" type="subTitle"/>
          </p:nvPr>
        </p:nvSpPr>
        <p:spPr>
          <a:xfrm>
            <a:off x="442350" y="29046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700"/>
              <a:buNone/>
              <a:defRPr b="1" sz="1700">
                <a:solidFill>
                  <a:schemeClr val="dk1"/>
                </a:solidFill>
              </a:defRPr>
            </a:lvl1pPr>
            <a:lvl2pPr lvl="1" algn="l">
              <a:lnSpc>
                <a:spcPct val="115000"/>
              </a:lnSpc>
              <a:spcBef>
                <a:spcPts val="0"/>
              </a:spcBef>
              <a:spcAft>
                <a:spcPts val="0"/>
              </a:spcAft>
              <a:buClr>
                <a:schemeClr val="dk1"/>
              </a:buClr>
              <a:buSzPts val="1500"/>
              <a:buNone/>
              <a:defRPr b="1" sz="1500">
                <a:solidFill>
                  <a:schemeClr val="dk1"/>
                </a:solidFill>
              </a:defRPr>
            </a:lvl2pPr>
            <a:lvl3pPr lvl="2" algn="l">
              <a:lnSpc>
                <a:spcPct val="115000"/>
              </a:lnSpc>
              <a:spcBef>
                <a:spcPts val="0"/>
              </a:spcBef>
              <a:spcAft>
                <a:spcPts val="0"/>
              </a:spcAft>
              <a:buClr>
                <a:schemeClr val="dk1"/>
              </a:buClr>
              <a:buSzPts val="1500"/>
              <a:buNone/>
              <a:defRPr b="1" sz="1500">
                <a:solidFill>
                  <a:schemeClr val="dk1"/>
                </a:solidFill>
              </a:defRPr>
            </a:lvl3pPr>
            <a:lvl4pPr lvl="3" algn="l">
              <a:lnSpc>
                <a:spcPct val="115000"/>
              </a:lnSpc>
              <a:spcBef>
                <a:spcPts val="0"/>
              </a:spcBef>
              <a:spcAft>
                <a:spcPts val="0"/>
              </a:spcAft>
              <a:buClr>
                <a:schemeClr val="dk1"/>
              </a:buClr>
              <a:buSzPts val="1500"/>
              <a:buNone/>
              <a:defRPr b="1" sz="1500">
                <a:solidFill>
                  <a:schemeClr val="dk1"/>
                </a:solidFill>
              </a:defRPr>
            </a:lvl4pPr>
            <a:lvl5pPr lvl="4" algn="l">
              <a:lnSpc>
                <a:spcPct val="115000"/>
              </a:lnSpc>
              <a:spcBef>
                <a:spcPts val="0"/>
              </a:spcBef>
              <a:spcAft>
                <a:spcPts val="0"/>
              </a:spcAft>
              <a:buClr>
                <a:schemeClr val="dk1"/>
              </a:buClr>
              <a:buSzPts val="1500"/>
              <a:buNone/>
              <a:defRPr b="1" sz="1500">
                <a:solidFill>
                  <a:schemeClr val="dk1"/>
                </a:solidFill>
              </a:defRPr>
            </a:lvl5pPr>
            <a:lvl6pPr lvl="5" algn="l">
              <a:lnSpc>
                <a:spcPct val="115000"/>
              </a:lnSpc>
              <a:spcBef>
                <a:spcPts val="0"/>
              </a:spcBef>
              <a:spcAft>
                <a:spcPts val="0"/>
              </a:spcAft>
              <a:buClr>
                <a:schemeClr val="dk1"/>
              </a:buClr>
              <a:buSzPts val="1500"/>
              <a:buNone/>
              <a:defRPr b="1" sz="1500">
                <a:solidFill>
                  <a:schemeClr val="dk1"/>
                </a:solidFill>
              </a:defRPr>
            </a:lvl6pPr>
            <a:lvl7pPr lvl="6" algn="l">
              <a:lnSpc>
                <a:spcPct val="115000"/>
              </a:lnSpc>
              <a:spcBef>
                <a:spcPts val="0"/>
              </a:spcBef>
              <a:spcAft>
                <a:spcPts val="0"/>
              </a:spcAft>
              <a:buClr>
                <a:schemeClr val="dk1"/>
              </a:buClr>
              <a:buSzPts val="1500"/>
              <a:buNone/>
              <a:defRPr b="1" sz="1500">
                <a:solidFill>
                  <a:schemeClr val="dk1"/>
                </a:solidFill>
              </a:defRPr>
            </a:lvl7pPr>
            <a:lvl8pPr lvl="7" algn="l">
              <a:lnSpc>
                <a:spcPct val="115000"/>
              </a:lnSpc>
              <a:spcBef>
                <a:spcPts val="0"/>
              </a:spcBef>
              <a:spcAft>
                <a:spcPts val="0"/>
              </a:spcAft>
              <a:buClr>
                <a:schemeClr val="dk1"/>
              </a:buClr>
              <a:buSzPts val="1500"/>
              <a:buNone/>
              <a:defRPr b="1" sz="1500">
                <a:solidFill>
                  <a:schemeClr val="dk1"/>
                </a:solidFill>
              </a:defRPr>
            </a:lvl8pPr>
            <a:lvl9pPr lvl="8" algn="l">
              <a:lnSpc>
                <a:spcPct val="115000"/>
              </a:lnSpc>
              <a:spcBef>
                <a:spcPts val="0"/>
              </a:spcBef>
              <a:spcAft>
                <a:spcPts val="0"/>
              </a:spcAft>
              <a:buClr>
                <a:schemeClr val="dk1"/>
              </a:buClr>
              <a:buSzPts val="1500"/>
              <a:buNone/>
              <a:defRPr b="1" sz="1500">
                <a:solidFill>
                  <a:schemeClr val="dk1"/>
                </a:solidFill>
              </a:defRPr>
            </a:lvl9pPr>
          </a:lstStyle>
          <a:p/>
        </p:txBody>
      </p:sp>
      <p:sp>
        <p:nvSpPr>
          <p:cNvPr id="43" name="Google Shape;43;p7"/>
          <p:cNvSpPr txBox="1"/>
          <p:nvPr>
            <p:ph type="ctrTitle"/>
          </p:nvPr>
        </p:nvSpPr>
        <p:spPr>
          <a:xfrm>
            <a:off x="442350" y="1122725"/>
            <a:ext cx="5484600" cy="1758000"/>
          </a:xfrm>
          <a:prstGeom prst="rect">
            <a:avLst/>
          </a:prstGeom>
          <a:noFill/>
          <a:ln>
            <a:noFill/>
          </a:ln>
        </p:spPr>
        <p:txBody>
          <a:bodyPr anchorCtr="0" anchor="ctr" bIns="116050" lIns="116050" spcFirstLastPara="1" rIns="116050" wrap="square" tIns="11605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p:txBody>
      </p:sp>
      <p:sp>
        <p:nvSpPr>
          <p:cNvPr id="44" name="Google Shape;44;p7"/>
          <p:cNvSpPr txBox="1"/>
          <p:nvPr>
            <p:ph idx="2" type="subTitle"/>
          </p:nvPr>
        </p:nvSpPr>
        <p:spPr>
          <a:xfrm>
            <a:off x="442350" y="33591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p:txBody>
      </p:sp>
      <p:cxnSp>
        <p:nvCxnSpPr>
          <p:cNvPr id="45" name="Google Shape;45;p7"/>
          <p:cNvCxnSpPr/>
          <p:nvPr/>
        </p:nvCxnSpPr>
        <p:spPr>
          <a:xfrm>
            <a:off x="503158" y="4000125"/>
            <a:ext cx="5434200" cy="0"/>
          </a:xfrm>
          <a:prstGeom prst="straightConnector1">
            <a:avLst/>
          </a:prstGeom>
          <a:noFill/>
          <a:ln cap="flat" cmpd="sng" w="9525">
            <a:solidFill>
              <a:srgbClr val="4EB5C5"/>
            </a:solidFill>
            <a:prstDash val="solid"/>
            <a:round/>
            <a:headEnd len="sm" w="sm" type="none"/>
            <a:tailEnd len="sm" w="sm" type="none"/>
          </a:ln>
        </p:spPr>
      </p:cxnSp>
      <p:sp>
        <p:nvSpPr>
          <p:cNvPr id="46" name="Google Shape;46;p7"/>
          <p:cNvSpPr txBox="1"/>
          <p:nvPr>
            <p:ph idx="3" type="body"/>
          </p:nvPr>
        </p:nvSpPr>
        <p:spPr>
          <a:xfrm>
            <a:off x="442350" y="4226550"/>
            <a:ext cx="5484600" cy="1911900"/>
          </a:xfrm>
          <a:prstGeom prst="rect">
            <a:avLst/>
          </a:prstGeom>
          <a:noFill/>
          <a:ln>
            <a:noFill/>
          </a:ln>
        </p:spPr>
        <p:txBody>
          <a:bodyPr anchorCtr="0" anchor="t" bIns="116050" lIns="116050" spcFirstLastPara="1" rIns="116050" wrap="square" tIns="11605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47" name="Google Shape;47;p7"/>
          <p:cNvSpPr/>
          <p:nvPr/>
        </p:nvSpPr>
        <p:spPr>
          <a:xfrm>
            <a:off x="6105300" y="4601497"/>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7"/>
          <p:cNvPicPr preferRelativeResize="0"/>
          <p:nvPr/>
        </p:nvPicPr>
        <p:blipFill rotWithShape="1">
          <a:blip r:embed="rId2">
            <a:alphaModFix/>
          </a:blip>
          <a:srcRect b="0" l="0" r="0" t="0"/>
          <a:stretch/>
        </p:blipFill>
        <p:spPr>
          <a:xfrm>
            <a:off x="6213183" y="5092425"/>
            <a:ext cx="1398750" cy="701150"/>
          </a:xfrm>
          <a:prstGeom prst="rect">
            <a:avLst/>
          </a:prstGeom>
          <a:noFill/>
          <a:ln>
            <a:noFill/>
          </a:ln>
        </p:spPr>
      </p:pic>
      <p:pic>
        <p:nvPicPr>
          <p:cNvPr id="49" name="Google Shape;49;p7"/>
          <p:cNvPicPr preferRelativeResize="0"/>
          <p:nvPr/>
        </p:nvPicPr>
        <p:blipFill rotWithShape="1">
          <a:blip r:embed="rId3">
            <a:alphaModFix/>
          </a:blip>
          <a:srcRect b="0" l="0" r="0" t="0"/>
          <a:stretch/>
        </p:blipFill>
        <p:spPr>
          <a:xfrm>
            <a:off x="6296513" y="3103442"/>
            <a:ext cx="1079675" cy="1076625"/>
          </a:xfrm>
          <a:prstGeom prst="rect">
            <a:avLst/>
          </a:prstGeom>
          <a:noFill/>
          <a:ln>
            <a:noFill/>
          </a:ln>
        </p:spPr>
      </p:pic>
      <p:pic>
        <p:nvPicPr>
          <p:cNvPr id="50" name="Google Shape;50;p7"/>
          <p:cNvPicPr preferRelativeResize="0"/>
          <p:nvPr/>
        </p:nvPicPr>
        <p:blipFill rotWithShape="1">
          <a:blip r:embed="rId4">
            <a:alphaModFix/>
          </a:blip>
          <a:srcRect b="0" l="0" r="0" t="0"/>
          <a:stretch/>
        </p:blipFill>
        <p:spPr>
          <a:xfrm>
            <a:off x="6220546" y="1218738"/>
            <a:ext cx="1243576" cy="12435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term plan cover Mixed age">
  <p:cSld name="TITLE_1_1_1_2_1_2_1">
    <p:spTree>
      <p:nvGrpSpPr>
        <p:cNvPr id="51" name="Shape 51"/>
        <p:cNvGrpSpPr/>
        <p:nvPr/>
      </p:nvGrpSpPr>
      <p:grpSpPr>
        <a:xfrm>
          <a:off x="0" y="0"/>
          <a:ext cx="0" cy="0"/>
          <a:chOff x="0" y="0"/>
          <a:chExt cx="0" cy="0"/>
        </a:xfrm>
      </p:grpSpPr>
      <p:sp>
        <p:nvSpPr>
          <p:cNvPr id="52" name="Google Shape;52;p8"/>
          <p:cNvSpPr/>
          <p:nvPr/>
        </p:nvSpPr>
        <p:spPr>
          <a:xfrm>
            <a:off x="264000" y="243950"/>
            <a:ext cx="10164000" cy="6787800"/>
          </a:xfrm>
          <a:prstGeom prst="rect">
            <a:avLst/>
          </a:prstGeom>
          <a:solidFill>
            <a:srgbClr val="4EB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8"/>
          <p:cNvSpPr/>
          <p:nvPr/>
        </p:nvSpPr>
        <p:spPr>
          <a:xfrm>
            <a:off x="6063000" y="2800260"/>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8"/>
          <p:cNvSpPr/>
          <p:nvPr/>
        </p:nvSpPr>
        <p:spPr>
          <a:xfrm>
            <a:off x="6063000" y="999022"/>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8"/>
          <p:cNvSpPr/>
          <p:nvPr/>
        </p:nvSpPr>
        <p:spPr>
          <a:xfrm>
            <a:off x="264000" y="920750"/>
            <a:ext cx="5841300" cy="54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8"/>
          <p:cNvSpPr txBox="1"/>
          <p:nvPr>
            <p:ph idx="1" type="subTitle"/>
          </p:nvPr>
        </p:nvSpPr>
        <p:spPr>
          <a:xfrm>
            <a:off x="442350" y="29046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700"/>
              <a:buNone/>
              <a:defRPr b="1" sz="1700">
                <a:solidFill>
                  <a:schemeClr val="dk1"/>
                </a:solidFill>
              </a:defRPr>
            </a:lvl1pPr>
            <a:lvl2pPr lvl="1" algn="l">
              <a:lnSpc>
                <a:spcPct val="115000"/>
              </a:lnSpc>
              <a:spcBef>
                <a:spcPts val="0"/>
              </a:spcBef>
              <a:spcAft>
                <a:spcPts val="0"/>
              </a:spcAft>
              <a:buClr>
                <a:schemeClr val="dk1"/>
              </a:buClr>
              <a:buSzPts val="1500"/>
              <a:buNone/>
              <a:defRPr b="1" sz="1500">
                <a:solidFill>
                  <a:schemeClr val="dk1"/>
                </a:solidFill>
              </a:defRPr>
            </a:lvl2pPr>
            <a:lvl3pPr lvl="2" algn="l">
              <a:lnSpc>
                <a:spcPct val="115000"/>
              </a:lnSpc>
              <a:spcBef>
                <a:spcPts val="0"/>
              </a:spcBef>
              <a:spcAft>
                <a:spcPts val="0"/>
              </a:spcAft>
              <a:buClr>
                <a:schemeClr val="dk1"/>
              </a:buClr>
              <a:buSzPts val="1500"/>
              <a:buNone/>
              <a:defRPr b="1" sz="1500">
                <a:solidFill>
                  <a:schemeClr val="dk1"/>
                </a:solidFill>
              </a:defRPr>
            </a:lvl3pPr>
            <a:lvl4pPr lvl="3" algn="l">
              <a:lnSpc>
                <a:spcPct val="115000"/>
              </a:lnSpc>
              <a:spcBef>
                <a:spcPts val="0"/>
              </a:spcBef>
              <a:spcAft>
                <a:spcPts val="0"/>
              </a:spcAft>
              <a:buClr>
                <a:schemeClr val="dk1"/>
              </a:buClr>
              <a:buSzPts val="1500"/>
              <a:buNone/>
              <a:defRPr b="1" sz="1500">
                <a:solidFill>
                  <a:schemeClr val="dk1"/>
                </a:solidFill>
              </a:defRPr>
            </a:lvl4pPr>
            <a:lvl5pPr lvl="4" algn="l">
              <a:lnSpc>
                <a:spcPct val="115000"/>
              </a:lnSpc>
              <a:spcBef>
                <a:spcPts val="0"/>
              </a:spcBef>
              <a:spcAft>
                <a:spcPts val="0"/>
              </a:spcAft>
              <a:buClr>
                <a:schemeClr val="dk1"/>
              </a:buClr>
              <a:buSzPts val="1500"/>
              <a:buNone/>
              <a:defRPr b="1" sz="1500">
                <a:solidFill>
                  <a:schemeClr val="dk1"/>
                </a:solidFill>
              </a:defRPr>
            </a:lvl5pPr>
            <a:lvl6pPr lvl="5" algn="l">
              <a:lnSpc>
                <a:spcPct val="115000"/>
              </a:lnSpc>
              <a:spcBef>
                <a:spcPts val="0"/>
              </a:spcBef>
              <a:spcAft>
                <a:spcPts val="0"/>
              </a:spcAft>
              <a:buClr>
                <a:schemeClr val="dk1"/>
              </a:buClr>
              <a:buSzPts val="1500"/>
              <a:buNone/>
              <a:defRPr b="1" sz="1500">
                <a:solidFill>
                  <a:schemeClr val="dk1"/>
                </a:solidFill>
              </a:defRPr>
            </a:lvl6pPr>
            <a:lvl7pPr lvl="6" algn="l">
              <a:lnSpc>
                <a:spcPct val="115000"/>
              </a:lnSpc>
              <a:spcBef>
                <a:spcPts val="0"/>
              </a:spcBef>
              <a:spcAft>
                <a:spcPts val="0"/>
              </a:spcAft>
              <a:buClr>
                <a:schemeClr val="dk1"/>
              </a:buClr>
              <a:buSzPts val="1500"/>
              <a:buNone/>
              <a:defRPr b="1" sz="1500">
                <a:solidFill>
                  <a:schemeClr val="dk1"/>
                </a:solidFill>
              </a:defRPr>
            </a:lvl7pPr>
            <a:lvl8pPr lvl="7" algn="l">
              <a:lnSpc>
                <a:spcPct val="115000"/>
              </a:lnSpc>
              <a:spcBef>
                <a:spcPts val="0"/>
              </a:spcBef>
              <a:spcAft>
                <a:spcPts val="0"/>
              </a:spcAft>
              <a:buClr>
                <a:schemeClr val="dk1"/>
              </a:buClr>
              <a:buSzPts val="1500"/>
              <a:buNone/>
              <a:defRPr b="1" sz="1500">
                <a:solidFill>
                  <a:schemeClr val="dk1"/>
                </a:solidFill>
              </a:defRPr>
            </a:lvl8pPr>
            <a:lvl9pPr lvl="8" algn="l">
              <a:lnSpc>
                <a:spcPct val="115000"/>
              </a:lnSpc>
              <a:spcBef>
                <a:spcPts val="0"/>
              </a:spcBef>
              <a:spcAft>
                <a:spcPts val="0"/>
              </a:spcAft>
              <a:buClr>
                <a:schemeClr val="dk1"/>
              </a:buClr>
              <a:buSzPts val="1500"/>
              <a:buNone/>
              <a:defRPr b="1" sz="1500">
                <a:solidFill>
                  <a:schemeClr val="dk1"/>
                </a:solidFill>
              </a:defRPr>
            </a:lvl9pPr>
          </a:lstStyle>
          <a:p/>
        </p:txBody>
      </p:sp>
      <p:sp>
        <p:nvSpPr>
          <p:cNvPr id="57" name="Google Shape;57;p8"/>
          <p:cNvSpPr txBox="1"/>
          <p:nvPr>
            <p:ph type="ctrTitle"/>
          </p:nvPr>
        </p:nvSpPr>
        <p:spPr>
          <a:xfrm>
            <a:off x="442350" y="1122725"/>
            <a:ext cx="5484600" cy="1758000"/>
          </a:xfrm>
          <a:prstGeom prst="rect">
            <a:avLst/>
          </a:prstGeom>
          <a:noFill/>
          <a:ln>
            <a:noFill/>
          </a:ln>
        </p:spPr>
        <p:txBody>
          <a:bodyPr anchorCtr="0" anchor="ctr" bIns="116050" lIns="116050" spcFirstLastPara="1" rIns="116050" wrap="square" tIns="11605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p:txBody>
      </p:sp>
      <p:sp>
        <p:nvSpPr>
          <p:cNvPr id="58" name="Google Shape;58;p8"/>
          <p:cNvSpPr txBox="1"/>
          <p:nvPr>
            <p:ph idx="2" type="subTitle"/>
          </p:nvPr>
        </p:nvSpPr>
        <p:spPr>
          <a:xfrm>
            <a:off x="442350" y="3359150"/>
            <a:ext cx="5484600" cy="530700"/>
          </a:xfrm>
          <a:prstGeom prst="rect">
            <a:avLst/>
          </a:prstGeom>
          <a:noFill/>
          <a:ln>
            <a:noFill/>
          </a:ln>
        </p:spPr>
        <p:txBody>
          <a:bodyPr anchorCtr="0" anchor="ctr" bIns="116050" lIns="116050" spcFirstLastPara="1" rIns="116050" wrap="square" tIns="11605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p:txBody>
      </p:sp>
      <p:cxnSp>
        <p:nvCxnSpPr>
          <p:cNvPr id="59" name="Google Shape;59;p8"/>
          <p:cNvCxnSpPr/>
          <p:nvPr/>
        </p:nvCxnSpPr>
        <p:spPr>
          <a:xfrm>
            <a:off x="503158" y="4000125"/>
            <a:ext cx="5434200" cy="0"/>
          </a:xfrm>
          <a:prstGeom prst="straightConnector1">
            <a:avLst/>
          </a:prstGeom>
          <a:noFill/>
          <a:ln cap="flat" cmpd="sng" w="9525">
            <a:solidFill>
              <a:srgbClr val="4EB5C5"/>
            </a:solidFill>
            <a:prstDash val="solid"/>
            <a:round/>
            <a:headEnd len="sm" w="sm" type="none"/>
            <a:tailEnd len="sm" w="sm" type="none"/>
          </a:ln>
        </p:spPr>
      </p:cxnSp>
      <p:sp>
        <p:nvSpPr>
          <p:cNvPr id="60" name="Google Shape;60;p8"/>
          <p:cNvSpPr txBox="1"/>
          <p:nvPr>
            <p:ph idx="3" type="body"/>
          </p:nvPr>
        </p:nvSpPr>
        <p:spPr>
          <a:xfrm>
            <a:off x="442350" y="4226550"/>
            <a:ext cx="5484600" cy="1911900"/>
          </a:xfrm>
          <a:prstGeom prst="rect">
            <a:avLst/>
          </a:prstGeom>
          <a:noFill/>
          <a:ln>
            <a:noFill/>
          </a:ln>
        </p:spPr>
        <p:txBody>
          <a:bodyPr anchorCtr="0" anchor="t" bIns="116050" lIns="116050" spcFirstLastPara="1" rIns="116050" wrap="square" tIns="11605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61" name="Google Shape;61;p8"/>
          <p:cNvSpPr/>
          <p:nvPr/>
        </p:nvSpPr>
        <p:spPr>
          <a:xfrm>
            <a:off x="6105300" y="4601497"/>
            <a:ext cx="1798800" cy="1683000"/>
          </a:xfrm>
          <a:prstGeom prst="homePlate">
            <a:avLst>
              <a:gd fmla="val 27776"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8"/>
          <p:cNvPicPr preferRelativeResize="0"/>
          <p:nvPr/>
        </p:nvPicPr>
        <p:blipFill rotWithShape="1">
          <a:blip r:embed="rId2">
            <a:alphaModFix/>
          </a:blip>
          <a:srcRect b="0" l="0" r="0" t="0"/>
          <a:stretch/>
        </p:blipFill>
        <p:spPr>
          <a:xfrm>
            <a:off x="6213183" y="5092425"/>
            <a:ext cx="1398750" cy="701150"/>
          </a:xfrm>
          <a:prstGeom prst="rect">
            <a:avLst/>
          </a:prstGeom>
          <a:noFill/>
          <a:ln>
            <a:noFill/>
          </a:ln>
        </p:spPr>
      </p:pic>
      <p:pic>
        <p:nvPicPr>
          <p:cNvPr id="63" name="Google Shape;63;p8"/>
          <p:cNvPicPr preferRelativeResize="0"/>
          <p:nvPr/>
        </p:nvPicPr>
        <p:blipFill rotWithShape="1">
          <a:blip r:embed="rId3">
            <a:alphaModFix/>
          </a:blip>
          <a:srcRect b="0" l="0" r="0" t="0"/>
          <a:stretch/>
        </p:blipFill>
        <p:spPr>
          <a:xfrm>
            <a:off x="6296525" y="3109545"/>
            <a:ext cx="1027813" cy="1076625"/>
          </a:xfrm>
          <a:prstGeom prst="rect">
            <a:avLst/>
          </a:prstGeom>
          <a:noFill/>
          <a:ln>
            <a:noFill/>
          </a:ln>
        </p:spPr>
      </p:pic>
      <p:pic>
        <p:nvPicPr>
          <p:cNvPr id="64" name="Google Shape;64;p8"/>
          <p:cNvPicPr preferRelativeResize="0"/>
          <p:nvPr/>
        </p:nvPicPr>
        <p:blipFill rotWithShape="1">
          <a:blip r:embed="rId4">
            <a:alphaModFix/>
          </a:blip>
          <a:srcRect b="0" l="0" r="0" t="0"/>
          <a:stretch/>
        </p:blipFill>
        <p:spPr>
          <a:xfrm>
            <a:off x="6220546" y="1218738"/>
            <a:ext cx="1243576" cy="12435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p9"/>
          <p:cNvSpPr/>
          <p:nvPr/>
        </p:nvSpPr>
        <p:spPr>
          <a:xfrm>
            <a:off x="5346000" y="-184"/>
            <a:ext cx="5346000" cy="7560000"/>
          </a:xfrm>
          <a:prstGeom prst="rect">
            <a:avLst/>
          </a:prstGeom>
          <a:solidFill>
            <a:srgbClr val="4EB5C5"/>
          </a:solid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9"/>
          <p:cNvSpPr txBox="1"/>
          <p:nvPr>
            <p:ph type="title"/>
          </p:nvPr>
        </p:nvSpPr>
        <p:spPr>
          <a:xfrm>
            <a:off x="310447" y="1812541"/>
            <a:ext cx="4730100" cy="2178600"/>
          </a:xfrm>
          <a:prstGeom prst="rect">
            <a:avLst/>
          </a:prstGeom>
          <a:noFill/>
          <a:ln>
            <a:noFill/>
          </a:ln>
        </p:spPr>
        <p:txBody>
          <a:bodyPr anchorCtr="0" anchor="b" bIns="116050" lIns="116050" spcFirstLastPara="1" rIns="116050" wrap="square" tIns="11605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68" name="Google Shape;68;p9"/>
          <p:cNvSpPr txBox="1"/>
          <p:nvPr>
            <p:ph idx="1" type="subTitle"/>
          </p:nvPr>
        </p:nvSpPr>
        <p:spPr>
          <a:xfrm>
            <a:off x="310447" y="4120005"/>
            <a:ext cx="4730100" cy="1815300"/>
          </a:xfrm>
          <a:prstGeom prst="rect">
            <a:avLst/>
          </a:prstGeom>
          <a:noFill/>
          <a:ln>
            <a:noFill/>
          </a:ln>
        </p:spPr>
        <p:txBody>
          <a:bodyPr anchorCtr="0" anchor="t" bIns="116050" lIns="116050" spcFirstLastPara="1" rIns="116050" wrap="square" tIns="11605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69" name="Google Shape;69;p9"/>
          <p:cNvSpPr txBox="1"/>
          <p:nvPr>
            <p:ph idx="2" type="body"/>
          </p:nvPr>
        </p:nvSpPr>
        <p:spPr>
          <a:xfrm>
            <a:off x="5775715" y="1064257"/>
            <a:ext cx="4486500" cy="5431200"/>
          </a:xfrm>
          <a:prstGeom prst="rect">
            <a:avLst/>
          </a:prstGeom>
          <a:noFill/>
          <a:ln>
            <a:noFill/>
          </a:ln>
        </p:spPr>
        <p:txBody>
          <a:bodyPr anchorCtr="0" anchor="ctr" bIns="116050" lIns="116050" spcFirstLastPara="1" rIns="116050" wrap="square" tIns="116050">
            <a:normAutofit/>
          </a:bodyPr>
          <a:lstStyle>
            <a:lvl1pPr indent="-374650" lvl="0" marL="457200" algn="l">
              <a:lnSpc>
                <a:spcPct val="115000"/>
              </a:lnSpc>
              <a:spcBef>
                <a:spcPts val="0"/>
              </a:spcBef>
              <a:spcAft>
                <a:spcPts val="0"/>
              </a:spcAft>
              <a:buClr>
                <a:srgbClr val="FFFFFF"/>
              </a:buClr>
              <a:buSzPts val="2300"/>
              <a:buChar char="●"/>
              <a:defRPr>
                <a:solidFill>
                  <a:srgbClr val="FFFFFF"/>
                </a:solidFill>
              </a:defRPr>
            </a:lvl1pPr>
            <a:lvl2pPr indent="-342900" lvl="1" marL="914400" algn="l">
              <a:lnSpc>
                <a:spcPct val="115000"/>
              </a:lnSpc>
              <a:spcBef>
                <a:spcPts val="0"/>
              </a:spcBef>
              <a:spcAft>
                <a:spcPts val="0"/>
              </a:spcAft>
              <a:buClr>
                <a:srgbClr val="FFFFFF"/>
              </a:buClr>
              <a:buSzPts val="1800"/>
              <a:buChar char="○"/>
              <a:defRPr>
                <a:solidFill>
                  <a:srgbClr val="FFFFFF"/>
                </a:solidFill>
              </a:defRPr>
            </a:lvl2pPr>
            <a:lvl3pPr indent="-342900" lvl="2" marL="1371600" algn="l">
              <a:lnSpc>
                <a:spcPct val="115000"/>
              </a:lnSpc>
              <a:spcBef>
                <a:spcPts val="0"/>
              </a:spcBef>
              <a:spcAft>
                <a:spcPts val="0"/>
              </a:spcAft>
              <a:buClr>
                <a:srgbClr val="FFFFFF"/>
              </a:buClr>
              <a:buSzPts val="1800"/>
              <a:buChar char="■"/>
              <a:defRPr>
                <a:solidFill>
                  <a:srgbClr val="FFFFFF"/>
                </a:solidFill>
              </a:defRPr>
            </a:lvl3pPr>
            <a:lvl4pPr indent="-342900" lvl="3" marL="1828800" algn="l">
              <a:lnSpc>
                <a:spcPct val="115000"/>
              </a:lnSpc>
              <a:spcBef>
                <a:spcPts val="0"/>
              </a:spcBef>
              <a:spcAft>
                <a:spcPts val="0"/>
              </a:spcAft>
              <a:buClr>
                <a:srgbClr val="FFFFFF"/>
              </a:buClr>
              <a:buSzPts val="1800"/>
              <a:buChar char="●"/>
              <a:defRPr>
                <a:solidFill>
                  <a:srgbClr val="FFFFFF"/>
                </a:solidFill>
              </a:defRPr>
            </a:lvl4pPr>
            <a:lvl5pPr indent="-342900" lvl="4" marL="2286000" algn="l">
              <a:lnSpc>
                <a:spcPct val="115000"/>
              </a:lnSpc>
              <a:spcBef>
                <a:spcPts val="0"/>
              </a:spcBef>
              <a:spcAft>
                <a:spcPts val="0"/>
              </a:spcAft>
              <a:buClr>
                <a:srgbClr val="FFFFFF"/>
              </a:buClr>
              <a:buSzPts val="1800"/>
              <a:buChar char="○"/>
              <a:defRPr>
                <a:solidFill>
                  <a:srgbClr val="FFFFFF"/>
                </a:solidFill>
              </a:defRPr>
            </a:lvl5pPr>
            <a:lvl6pPr indent="-342900" lvl="5" marL="2743200" algn="l">
              <a:lnSpc>
                <a:spcPct val="115000"/>
              </a:lnSpc>
              <a:spcBef>
                <a:spcPts val="0"/>
              </a:spcBef>
              <a:spcAft>
                <a:spcPts val="0"/>
              </a:spcAft>
              <a:buClr>
                <a:srgbClr val="FFFFFF"/>
              </a:buClr>
              <a:buSzPts val="1800"/>
              <a:buChar char="■"/>
              <a:defRPr>
                <a:solidFill>
                  <a:srgbClr val="FFFFFF"/>
                </a:solidFill>
              </a:defRPr>
            </a:lvl6pPr>
            <a:lvl7pPr indent="-342900" lvl="6" marL="3200400" algn="l">
              <a:lnSpc>
                <a:spcPct val="115000"/>
              </a:lnSpc>
              <a:spcBef>
                <a:spcPts val="0"/>
              </a:spcBef>
              <a:spcAft>
                <a:spcPts val="0"/>
              </a:spcAft>
              <a:buClr>
                <a:srgbClr val="FFFFFF"/>
              </a:buClr>
              <a:buSzPts val="1800"/>
              <a:buChar char="●"/>
              <a:defRPr>
                <a:solidFill>
                  <a:srgbClr val="FFFFFF"/>
                </a:solidFill>
              </a:defRPr>
            </a:lvl7pPr>
            <a:lvl8pPr indent="-342900" lvl="7" marL="3657600" algn="l">
              <a:lnSpc>
                <a:spcPct val="115000"/>
              </a:lnSpc>
              <a:spcBef>
                <a:spcPts val="0"/>
              </a:spcBef>
              <a:spcAft>
                <a:spcPts val="0"/>
              </a:spcAft>
              <a:buClr>
                <a:srgbClr val="FFFFFF"/>
              </a:buClr>
              <a:buSzPts val="1800"/>
              <a:buChar char="○"/>
              <a:defRPr>
                <a:solidFill>
                  <a:srgbClr val="FFFFFF"/>
                </a:solidFill>
              </a:defRPr>
            </a:lvl8pPr>
            <a:lvl9pPr indent="-342900" lvl="8" marL="4114800" algn="l">
              <a:lnSpc>
                <a:spcPct val="115000"/>
              </a:lnSpc>
              <a:spcBef>
                <a:spcPts val="0"/>
              </a:spcBef>
              <a:spcAft>
                <a:spcPts val="0"/>
              </a:spcAft>
              <a:buClr>
                <a:srgbClr val="FFFFFF"/>
              </a:buClr>
              <a:buSzPts val="1800"/>
              <a:buChar char="■"/>
              <a:defRPr>
                <a:solidFill>
                  <a:srgbClr val="FFFFFF"/>
                </a:solidFill>
              </a:defRPr>
            </a:lvl9pPr>
          </a:lstStyle>
          <a:p/>
        </p:txBody>
      </p:sp>
      <p:sp>
        <p:nvSpPr>
          <p:cNvPr id="70" name="Google Shape;70;p9"/>
          <p:cNvSpPr txBox="1"/>
          <p:nvPr/>
        </p:nvSpPr>
        <p:spPr>
          <a:xfrm>
            <a:off x="10026450" y="7084634"/>
            <a:ext cx="641700" cy="578700"/>
          </a:xfrm>
          <a:prstGeom prst="rect">
            <a:avLst/>
          </a:prstGeom>
          <a:noFill/>
          <a:ln>
            <a:noFill/>
          </a:ln>
        </p:spPr>
        <p:txBody>
          <a:bodyPr anchorCtr="0" anchor="t" bIns="104875" lIns="104875" spcFirstLastPara="1" rIns="104875" wrap="square" tIns="1048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GB" sz="1100" u="none" cap="none" strike="noStrike">
                <a:solidFill>
                  <a:srgbClr val="595959"/>
                </a:solidFill>
                <a:latin typeface="Lato"/>
                <a:ea typeface="Lato"/>
                <a:cs typeface="Lato"/>
                <a:sym typeface="Lato"/>
              </a:rPr>
              <a:t>‹#›</a:t>
            </a:fld>
            <a:endParaRPr b="0" i="0" sz="1100" u="none" cap="none" strike="noStrike">
              <a:solidFill>
                <a:srgbClr val="595959"/>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7">
  <p:cSld name="BLANK_7">
    <p:spTree>
      <p:nvGrpSpPr>
        <p:cNvPr id="71" name="Shape 71"/>
        <p:cNvGrpSpPr/>
        <p:nvPr/>
      </p:nvGrpSpPr>
      <p:grpSpPr>
        <a:xfrm>
          <a:off x="0" y="0"/>
          <a:ext cx="0" cy="0"/>
          <a:chOff x="0" y="0"/>
          <a:chExt cx="0" cy="0"/>
        </a:xfrm>
      </p:grpSpPr>
      <p:sp>
        <p:nvSpPr>
          <p:cNvPr id="72" name="Google Shape;72;p10"/>
          <p:cNvSpPr txBox="1"/>
          <p:nvPr>
            <p:ph idx="12" type="sldNum"/>
          </p:nvPr>
        </p:nvSpPr>
        <p:spPr>
          <a:xfrm>
            <a:off x="9981523" y="7096559"/>
            <a:ext cx="641700" cy="578700"/>
          </a:xfrm>
          <a:prstGeom prst="rect">
            <a:avLst/>
          </a:prstGeom>
          <a:noFill/>
          <a:ln>
            <a:noFill/>
          </a:ln>
        </p:spPr>
        <p:txBody>
          <a:bodyPr anchorCtr="0" anchor="t" bIns="104875" lIns="104875" spcFirstLastPara="1" rIns="104875" wrap="square" tIns="10487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23" Type="http://schemas.openxmlformats.org/officeDocument/2006/relationships/theme" Target="../theme/theme1.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marR="0" rtl="0" algn="l">
              <a:lnSpc>
                <a:spcPct val="100000"/>
              </a:lnSpc>
              <a:spcBef>
                <a:spcPts val="0"/>
              </a:spcBef>
              <a:spcAft>
                <a:spcPts val="0"/>
              </a:spcAft>
              <a:buClr>
                <a:schemeClr val="dk1"/>
              </a:buClr>
              <a:buSzPts val="3600"/>
              <a:buFont typeface="Caveat"/>
              <a:buNone/>
              <a:defRPr b="1" i="0" sz="3600" u="none" cap="none" strike="noStrike">
                <a:solidFill>
                  <a:schemeClr val="dk1"/>
                </a:solidFill>
                <a:latin typeface="Caveat"/>
                <a:ea typeface="Caveat"/>
                <a:cs typeface="Caveat"/>
                <a:sym typeface="Caveat"/>
              </a:defRPr>
            </a:lvl1pPr>
            <a:lvl2pPr lvl="1"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2pPr>
            <a:lvl3pPr lvl="2"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3pPr>
            <a:lvl4pPr lvl="3"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4pPr>
            <a:lvl5pPr lvl="4"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5pPr>
            <a:lvl6pPr lvl="5"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6pPr>
            <a:lvl7pPr lvl="6"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7pPr>
            <a:lvl8pPr lvl="7"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8pPr>
            <a:lvl9pPr lvl="8" marR="0" rtl="0" algn="l">
              <a:lnSpc>
                <a:spcPct val="100000"/>
              </a:lnSpc>
              <a:spcBef>
                <a:spcPts val="0"/>
              </a:spcBef>
              <a:spcAft>
                <a:spcPts val="0"/>
              </a:spcAft>
              <a:buClr>
                <a:schemeClr val="dk1"/>
              </a:buClr>
              <a:buSzPts val="3600"/>
              <a:buFont typeface="Lato"/>
              <a:buNone/>
              <a:defRPr b="1" i="0" sz="3600" u="none" cap="none" strike="noStrike">
                <a:solidFill>
                  <a:schemeClr val="dk1"/>
                </a:solidFill>
                <a:latin typeface="Lato"/>
                <a:ea typeface="Lato"/>
                <a:cs typeface="Lato"/>
                <a:sym typeface="Lato"/>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marR="0" rtl="0" algn="l">
              <a:lnSpc>
                <a:spcPct val="115000"/>
              </a:lnSpc>
              <a:spcBef>
                <a:spcPts val="0"/>
              </a:spcBef>
              <a:spcAft>
                <a:spcPts val="0"/>
              </a:spcAft>
              <a:buClr>
                <a:schemeClr val="dk2"/>
              </a:buClr>
              <a:buSzPts val="2300"/>
              <a:buFont typeface="Lato"/>
              <a:buChar char="●"/>
              <a:defRPr b="0" i="0" sz="2300" u="none" cap="none" strike="noStrike">
                <a:solidFill>
                  <a:schemeClr val="dk2"/>
                </a:solidFill>
                <a:latin typeface="Lato"/>
                <a:ea typeface="Lato"/>
                <a:cs typeface="Lato"/>
                <a:sym typeface="Lato"/>
              </a:defRPr>
            </a:lvl1pPr>
            <a:lvl2pPr indent="-342900" lvl="1" marL="9144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2pPr>
            <a:lvl3pPr indent="-342900" lvl="2" marL="13716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3pPr>
            <a:lvl4pPr indent="-342900" lvl="3" marL="18288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4pPr>
            <a:lvl5pPr indent="-342900" lvl="4" marL="22860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5pPr>
            <a:lvl6pPr indent="-342900" lvl="5" marL="2743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6pPr>
            <a:lvl7pPr indent="-342900" lvl="6" marL="32004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7pPr>
            <a:lvl8pPr indent="-342900" lvl="7" marL="36576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8pPr>
            <a:lvl9pPr indent="-342900" lvl="8" marL="41148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9pPr>
          </a:lstStyle>
          <a:p/>
        </p:txBody>
      </p:sp>
      <p:sp>
        <p:nvSpPr>
          <p:cNvPr id="8" name="Google Shape;8;p1"/>
          <p:cNvSpPr txBox="1"/>
          <p:nvPr/>
        </p:nvSpPr>
        <p:spPr>
          <a:xfrm>
            <a:off x="164250" y="7108475"/>
            <a:ext cx="1798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Lato"/>
                <a:ea typeface="Lato"/>
                <a:cs typeface="Lato"/>
                <a:sym typeface="Lato"/>
              </a:rPr>
              <a:t>© Kapow Primary 202</a:t>
            </a:r>
            <a:r>
              <a:rPr lang="en-GB" sz="1000">
                <a:solidFill>
                  <a:srgbClr val="FFFFFF"/>
                </a:solidFill>
                <a:latin typeface="Lato"/>
                <a:ea typeface="Lato"/>
                <a:cs typeface="Lato"/>
                <a:sym typeface="Lato"/>
              </a:rPr>
              <a:t>4</a:t>
            </a:r>
            <a:endParaRPr b="0" i="0" sz="1000" u="none" cap="none" strike="noStrike">
              <a:solidFill>
                <a:srgbClr val="FFFFFF"/>
              </a:solidFill>
              <a:latin typeface="Lato"/>
              <a:ea typeface="Lato"/>
              <a:cs typeface="Lato"/>
              <a:sym typeface="Lato"/>
            </a:endParaRPr>
          </a:p>
        </p:txBody>
      </p:sp>
      <p:sp>
        <p:nvSpPr>
          <p:cNvPr id="9" name="Google Shape;9;p1"/>
          <p:cNvSpPr txBox="1"/>
          <p:nvPr/>
        </p:nvSpPr>
        <p:spPr>
          <a:xfrm>
            <a:off x="8629200" y="7108475"/>
            <a:ext cx="1798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Lato"/>
                <a:ea typeface="Lato"/>
                <a:cs typeface="Lato"/>
                <a:sym typeface="Lato"/>
              </a:rPr>
              <a:t>www.kapowprimary.com</a:t>
            </a:r>
            <a:endParaRPr b="0" i="0" sz="1000" u="none" cap="none" strike="noStrike">
              <a:solidFill>
                <a:srgbClr val="FFFFFF"/>
              </a:solidFill>
              <a:latin typeface="Lato"/>
              <a:ea typeface="Lato"/>
              <a:cs typeface="Lato"/>
              <a:sym typeface="Lato"/>
            </a:endParaRPr>
          </a:p>
        </p:txBody>
      </p:sp>
      <p:sp>
        <p:nvSpPr>
          <p:cNvPr id="10" name="Google Shape;10;p1"/>
          <p:cNvSpPr txBox="1"/>
          <p:nvPr/>
        </p:nvSpPr>
        <p:spPr>
          <a:xfrm>
            <a:off x="10026450" y="7084634"/>
            <a:ext cx="641700" cy="578700"/>
          </a:xfrm>
          <a:prstGeom prst="rect">
            <a:avLst/>
          </a:prstGeom>
          <a:noFill/>
          <a:ln>
            <a:noFill/>
          </a:ln>
        </p:spPr>
        <p:txBody>
          <a:bodyPr anchorCtr="0" anchor="t" bIns="104875" lIns="104875" spcFirstLastPara="1" rIns="104875" wrap="square" tIns="1048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FFFFFF"/>
                </a:solidFill>
                <a:latin typeface="Lato"/>
                <a:ea typeface="Lato"/>
                <a:cs typeface="Lato"/>
                <a:sym typeface="Lato"/>
              </a:rPr>
              <a:t>‹#›</a:t>
            </a:fld>
            <a:endParaRPr b="1" i="0" sz="1100" u="none" cap="none" strike="noStrike">
              <a:solidFill>
                <a:srgbClr val="FFFFFF"/>
              </a:solidFill>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2" name="Shape 82"/>
        <p:cNvGrpSpPr/>
        <p:nvPr/>
      </p:nvGrpSpPr>
      <p:grpSpPr>
        <a:xfrm>
          <a:off x="0" y="0"/>
          <a:ext cx="0" cy="0"/>
          <a:chOff x="0" y="0"/>
          <a:chExt cx="0" cy="0"/>
        </a:xfrm>
      </p:grpSpPr>
      <p:sp>
        <p:nvSpPr>
          <p:cNvPr id="83" name="Google Shape;83;p13"/>
          <p:cNvSpPr/>
          <p:nvPr/>
        </p:nvSpPr>
        <p:spPr>
          <a:xfrm>
            <a:off x="0" y="7124475"/>
            <a:ext cx="10692000" cy="435600"/>
          </a:xfrm>
          <a:prstGeom prst="rect">
            <a:avLst/>
          </a:prstGeom>
          <a:solidFill>
            <a:srgbClr val="0097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4" name="Google Shape;84;p13"/>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marR="0" rtl="0" algn="l">
              <a:lnSpc>
                <a:spcPct val="100000"/>
              </a:lnSpc>
              <a:spcBef>
                <a:spcPts val="0"/>
              </a:spcBef>
              <a:spcAft>
                <a:spcPts val="0"/>
              </a:spcAft>
              <a:buClr>
                <a:schemeClr val="dk1"/>
              </a:buClr>
              <a:buSzPts val="3600"/>
              <a:buFont typeface="Caveat"/>
              <a:buNone/>
              <a:defRPr b="1" i="0" sz="3600" u="none" cap="none" strike="noStrike">
                <a:solidFill>
                  <a:schemeClr val="dk1"/>
                </a:solidFill>
                <a:latin typeface="Caveat"/>
                <a:ea typeface="Caveat"/>
                <a:cs typeface="Caveat"/>
                <a:sym typeface="Caveat"/>
              </a:defRPr>
            </a:lvl1pPr>
            <a:lvl2pPr lvl="1"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85" name="Google Shape;85;p13"/>
          <p:cNvSpPr txBox="1"/>
          <p:nvPr>
            <p:ph idx="1" type="body"/>
          </p:nvPr>
        </p:nvSpPr>
        <p:spPr>
          <a:xfrm>
            <a:off x="364475" y="1693925"/>
            <a:ext cx="9963000" cy="3982500"/>
          </a:xfrm>
          <a:prstGeom prst="rect">
            <a:avLst/>
          </a:prstGeom>
          <a:noFill/>
          <a:ln>
            <a:noFill/>
          </a:ln>
        </p:spPr>
        <p:txBody>
          <a:bodyPr anchorCtr="0" anchor="t" bIns="116050" lIns="116050" spcFirstLastPara="1" rIns="116050" wrap="square" tIns="116050">
            <a:normAutofit/>
          </a:bodyPr>
          <a:lstStyle>
            <a:lvl1pPr indent="-374650" lvl="0" marL="457200" marR="0" rtl="0" algn="l">
              <a:lnSpc>
                <a:spcPct val="115000"/>
              </a:lnSpc>
              <a:spcBef>
                <a:spcPts val="0"/>
              </a:spcBef>
              <a:spcAft>
                <a:spcPts val="0"/>
              </a:spcAft>
              <a:buClr>
                <a:schemeClr val="dk2"/>
              </a:buClr>
              <a:buSzPts val="2300"/>
              <a:buFont typeface="Lato"/>
              <a:buChar char="●"/>
              <a:defRPr b="0" i="0" sz="2300" u="none" cap="none" strike="noStrike">
                <a:solidFill>
                  <a:schemeClr val="dk2"/>
                </a:solidFill>
                <a:latin typeface="Lato"/>
                <a:ea typeface="Lato"/>
                <a:cs typeface="Lato"/>
                <a:sym typeface="Lato"/>
              </a:defRPr>
            </a:lvl1pPr>
            <a:lvl2pPr indent="-342900" lvl="1" marL="9144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2pPr>
            <a:lvl3pPr indent="-342900" lvl="2" marL="13716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3pPr>
            <a:lvl4pPr indent="-342900" lvl="3" marL="18288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4pPr>
            <a:lvl5pPr indent="-342900" lvl="4" marL="22860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5pPr>
            <a:lvl6pPr indent="-342900" lvl="5" marL="2743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6pPr>
            <a:lvl7pPr indent="-342900" lvl="6" marL="32004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7pPr>
            <a:lvl8pPr indent="-342900" lvl="7" marL="36576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8pPr>
            <a:lvl9pPr indent="-342900" lvl="8" marL="41148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9pPr>
          </a:lstStyle>
          <a:p/>
        </p:txBody>
      </p:sp>
      <p:sp>
        <p:nvSpPr>
          <p:cNvPr id="86" name="Google Shape;86;p13"/>
          <p:cNvSpPr txBox="1"/>
          <p:nvPr/>
        </p:nvSpPr>
        <p:spPr>
          <a:xfrm>
            <a:off x="214100" y="7172916"/>
            <a:ext cx="1798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FFFF"/>
                </a:solidFill>
                <a:latin typeface="Lato"/>
                <a:ea typeface="Lato"/>
                <a:cs typeface="Lato"/>
                <a:sym typeface="Lato"/>
              </a:rPr>
              <a:t>© Kapow Primary 202</a:t>
            </a:r>
            <a:r>
              <a:rPr b="1" lang="en-GB" sz="1000">
                <a:solidFill>
                  <a:srgbClr val="FFFFFF"/>
                </a:solidFill>
                <a:latin typeface="Lato"/>
                <a:ea typeface="Lato"/>
                <a:cs typeface="Lato"/>
                <a:sym typeface="Lato"/>
              </a:rPr>
              <a:t>4</a:t>
            </a:r>
            <a:endParaRPr b="1" i="0" sz="1000" u="none" cap="none" strike="noStrike">
              <a:solidFill>
                <a:srgbClr val="FFFFFF"/>
              </a:solidFill>
              <a:latin typeface="Lato"/>
              <a:ea typeface="Lato"/>
              <a:cs typeface="Lato"/>
              <a:sym typeface="Lato"/>
            </a:endParaRPr>
          </a:p>
        </p:txBody>
      </p:sp>
      <p:sp>
        <p:nvSpPr>
          <p:cNvPr id="87" name="Google Shape;87;p13"/>
          <p:cNvSpPr txBox="1"/>
          <p:nvPr/>
        </p:nvSpPr>
        <p:spPr>
          <a:xfrm>
            <a:off x="8306975" y="7172925"/>
            <a:ext cx="20205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1" i="0" lang="en-GB" sz="1000" u="none" cap="none" strike="noStrike">
                <a:solidFill>
                  <a:srgbClr val="FFFFFF"/>
                </a:solidFill>
                <a:latin typeface="Lato"/>
                <a:ea typeface="Lato"/>
                <a:cs typeface="Lato"/>
                <a:sym typeface="Lato"/>
              </a:rPr>
              <a:t>www.kapowprimary.com</a:t>
            </a:r>
            <a:endParaRPr b="1" i="0" sz="1000" u="none" cap="none" strike="noStrike">
              <a:solidFill>
                <a:srgbClr val="FFFFFF"/>
              </a:solidFill>
              <a:latin typeface="Lato"/>
              <a:ea typeface="Lato"/>
              <a:cs typeface="Lato"/>
              <a:sym typeface="Lato"/>
            </a:endParaRPr>
          </a:p>
        </p:txBody>
      </p:sp>
      <p:sp>
        <p:nvSpPr>
          <p:cNvPr id="88" name="Google Shape;88;p13"/>
          <p:cNvSpPr txBox="1"/>
          <p:nvPr>
            <p:ph idx="12" type="sldNum"/>
          </p:nvPr>
        </p:nvSpPr>
        <p:spPr>
          <a:xfrm>
            <a:off x="10287272" y="7124472"/>
            <a:ext cx="403800" cy="435600"/>
          </a:xfrm>
          <a:prstGeom prst="rect">
            <a:avLst/>
          </a:prstGeom>
          <a:noFill/>
          <a:ln>
            <a:noFill/>
          </a:ln>
        </p:spPr>
        <p:txBody>
          <a:bodyPr anchorCtr="0" anchor="ctr" bIns="104875" lIns="104875" spcFirstLastPara="1" rIns="104875" wrap="square" tIns="104875">
            <a:noAutofit/>
          </a:bodyPr>
          <a:lstStyle>
            <a:lvl1pPr indent="0" lvl="0"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200" u="none" cap="none" strike="noStrike">
                <a:solidFill>
                  <a:srgbClr val="FFFFFF"/>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ww.kapowprimary.com/" TargetMode="External"/><Relationship Id="rId4" Type="http://schemas.openxmlformats.org/officeDocument/2006/relationships/hyperlink" Target="https://www.kapowprimary.com/" TargetMode="External"/><Relationship Id="rId5" Type="http://schemas.openxmlformats.org/officeDocument/2006/relationships/hyperlink" Target="https://www.kapowprimary.com/subjects/scie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www.kapowprimary.com/subjects/science/science-key-stage-1/year-1/forces-and-space-seasonal-changes/" TargetMode="External"/><Relationship Id="rId4" Type="http://schemas.openxmlformats.org/officeDocument/2006/relationships/hyperlink" Target="https://www.kapowprimary.com/subjects/science/science-key-stage-1/year-1/everyday-materials/" TargetMode="External"/><Relationship Id="rId5" Type="http://schemas.openxmlformats.org/officeDocument/2006/relationships/hyperlink" Target="https://www.kapowprimary.com/subjects/science/science-key-stage-1/year-1/year-1-sensitive-bodies/" TargetMode="External"/><Relationship Id="rId6" Type="http://schemas.openxmlformats.org/officeDocument/2006/relationships/hyperlink" Target="https://www.kapowprimary.com/" TargetMode="External"/><Relationship Id="rId7" Type="http://schemas.openxmlformats.org/officeDocument/2006/relationships/hyperlink" Target="https://www.kapowprimar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kapowprimary.com/subjects/science/science-key-stage-1/year-2/living-things-habitats/" TargetMode="External"/><Relationship Id="rId4" Type="http://schemas.openxmlformats.org/officeDocument/2006/relationships/hyperlink" Target="https://www.kapowprimary.com/subjects/science/science-key-stage-1/year-2/living-things-microhabitats/" TargetMode="External"/><Relationship Id="rId5" Type="http://schemas.openxmlformats.org/officeDocument/2006/relationships/hyperlink" Target="https://www.kapowprimary.com/subjects/science/science-key-stage-1/year-2/uses-of-materials/" TargetMode="External"/><Relationship Id="rId6" Type="http://schemas.openxmlformats.org/officeDocument/2006/relationships/hyperlink" Target="https://www.kapowprimary.com/" TargetMode="External"/><Relationship Id="rId7" Type="http://schemas.openxmlformats.org/officeDocument/2006/relationships/hyperlink" Target="https://www.kapowprimar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kapowprimary.com/subjects/science/science-lower-key-stage-2/year-3/movement-and-nutrition/" TargetMode="External"/><Relationship Id="rId4" Type="http://schemas.openxmlformats.org/officeDocument/2006/relationships/hyperlink" Target="https://www.kapowprimary.com/subjects/science/science-lower-key-stage-2/year-3/forces-and-space-forces-and-magnets/" TargetMode="External"/><Relationship Id="rId5" Type="http://schemas.openxmlformats.org/officeDocument/2006/relationships/hyperlink" Target="https://www.kapowprimary.com/subjects/science/science-lower-key-stage-2/year-3/materials-rocks-and-soil/" TargetMode="External"/><Relationship Id="rId6" Type="http://schemas.openxmlformats.org/officeDocument/2006/relationships/hyperlink" Target="https://www.kapowprimary.com/" TargetMode="External"/><Relationship Id="rId7" Type="http://schemas.openxmlformats.org/officeDocument/2006/relationships/hyperlink" Target="https://www.kapowprimary.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kapowprimary.com/subjects/science/science-lower-key-stage-2/year-4/animals-digestion-and-food/" TargetMode="External"/><Relationship Id="rId4" Type="http://schemas.openxmlformats.org/officeDocument/2006/relationships/hyperlink" Target="https://www.kapowprimary.com/subjects/science/science-lower-key-stage-2/year-4/animals-digestion-and-food/" TargetMode="External"/><Relationship Id="rId5" Type="http://schemas.openxmlformats.org/officeDocument/2006/relationships/hyperlink" Target="https://www.kapowprimary.com/subjects/science/science-lower-key-stage-2/year-4/electricity-and-circuits/" TargetMode="External"/><Relationship Id="rId6" Type="http://schemas.openxmlformats.org/officeDocument/2006/relationships/hyperlink" Target="https://www.kapowprimary.com/subjects/science/science-lower-key-stage-2/year-4/materials-states-of-matter/" TargetMode="External"/><Relationship Id="rId7" Type="http://schemas.openxmlformats.org/officeDocument/2006/relationships/hyperlink" Target="https://www.kapowprimary.com/" TargetMode="External"/><Relationship Id="rId8" Type="http://schemas.openxmlformats.org/officeDocument/2006/relationships/hyperlink" Target="https://www.kapowprimary.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kapowprimary.com/subjects/science/science-upper-key-stage-2/year-5/materials-properties-and-changes-of-materials/" TargetMode="External"/><Relationship Id="rId4" Type="http://schemas.openxmlformats.org/officeDocument/2006/relationships/hyperlink" Target="https://www.kapowprimary.com/subjects/science/science-upper-key-stage-2/year-5/changes/" TargetMode="External"/><Relationship Id="rId5" Type="http://schemas.openxmlformats.org/officeDocument/2006/relationships/hyperlink" Target="https://www.kapowprimary.com/subjects/science/science-upper-key-stage-2/year-5/forces-and-space-earth-and-space/" TargetMode="External"/><Relationship Id="rId6" Type="http://schemas.openxmlformats.org/officeDocument/2006/relationships/hyperlink" Target="https://www.kapowprimary.com/" TargetMode="External"/><Relationship Id="rId7" Type="http://schemas.openxmlformats.org/officeDocument/2006/relationships/hyperlink" Target="https://www.kapowprimary.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kapowprimary.com/subjects/science/science-upper-key-stage-2/year-6/living-things-classifying-big-and-small/" TargetMode="External"/><Relationship Id="rId4" Type="http://schemas.openxmlformats.org/officeDocument/2006/relationships/hyperlink" Target="https://www.kapowprimary.com/subjects/science/science-upper-key-stage-2/year-6/light-and-reflection/" TargetMode="External"/><Relationship Id="rId5" Type="http://schemas.openxmlformats.org/officeDocument/2006/relationships/hyperlink" Target="https://www.kapowprimary.com/subjects/science/science-upper-key-stage-2/year-6/light-and-reflection/" TargetMode="External"/><Relationship Id="rId6" Type="http://schemas.openxmlformats.org/officeDocument/2006/relationships/hyperlink" Target="https://www.kapowprimary.com/subjects/science/science-upper-key-stage-2/year-6/year-6-evolution-and-inheritance/" TargetMode="External"/><Relationship Id="rId7" Type="http://schemas.openxmlformats.org/officeDocument/2006/relationships/hyperlink" Target="https://www.kapowprimary.com/" TargetMode="External"/><Relationship Id="rId8" Type="http://schemas.openxmlformats.org/officeDocument/2006/relationships/hyperlink" Target="https://www.kapowprimary.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idx="12" type="sldNum"/>
          </p:nvPr>
        </p:nvSpPr>
        <p:spPr>
          <a:xfrm>
            <a:off x="10287272" y="7124472"/>
            <a:ext cx="403800" cy="435600"/>
          </a:xfrm>
          <a:prstGeom prst="rect">
            <a:avLst/>
          </a:prstGeom>
        </p:spPr>
        <p:txBody>
          <a:bodyPr anchorCtr="0" anchor="ctr" bIns="104875" lIns="104875" spcFirstLastPara="1" rIns="104875" wrap="square" tIns="104875">
            <a:noAutofit/>
          </a:bodyPr>
          <a:lstStyle/>
          <a:p>
            <a:pPr indent="0" lvl="0" marL="0" rtl="0" algn="ctr">
              <a:spcBef>
                <a:spcPts val="0"/>
              </a:spcBef>
              <a:spcAft>
                <a:spcPts val="0"/>
              </a:spcAft>
              <a:buNone/>
            </a:pPr>
            <a:fld id="{00000000-1234-1234-1234-123412341234}" type="slidenum">
              <a:rPr lang="en-GB"/>
              <a:t>‹#›</a:t>
            </a:fld>
            <a:endParaRPr/>
          </a:p>
        </p:txBody>
      </p:sp>
      <p:sp>
        <p:nvSpPr>
          <p:cNvPr id="235" name="Google Shape;235;p36"/>
          <p:cNvSpPr txBox="1"/>
          <p:nvPr/>
        </p:nvSpPr>
        <p:spPr>
          <a:xfrm>
            <a:off x="486300" y="552600"/>
            <a:ext cx="7205400" cy="3126600"/>
          </a:xfrm>
          <a:prstGeom prst="rect">
            <a:avLst/>
          </a:prstGeom>
          <a:noFill/>
          <a:ln>
            <a:noFill/>
          </a:ln>
        </p:spPr>
        <p:txBody>
          <a:bodyPr anchorCtr="0" anchor="b" bIns="116050" lIns="116050" spcFirstLastPara="1" rIns="116050" wrap="square" tIns="116050">
            <a:normAutofit/>
          </a:bodyPr>
          <a:lstStyle/>
          <a:p>
            <a:pPr indent="0" lvl="0" marL="0" marR="0" rtl="0" algn="l">
              <a:lnSpc>
                <a:spcPct val="80000"/>
              </a:lnSpc>
              <a:spcBef>
                <a:spcPts val="0"/>
              </a:spcBef>
              <a:spcAft>
                <a:spcPts val="0"/>
              </a:spcAft>
              <a:buClr>
                <a:srgbClr val="000000"/>
              </a:buClr>
              <a:buSzPts val="6200"/>
              <a:buFont typeface="Arial"/>
              <a:buNone/>
            </a:pPr>
            <a:r>
              <a:rPr b="1" lang="en-GB" sz="6600">
                <a:latin typeface="Caveat"/>
                <a:ea typeface="Caveat"/>
                <a:cs typeface="Caveat"/>
                <a:sym typeface="Caveat"/>
              </a:rPr>
              <a:t>Curriculum overview for parents and carers</a:t>
            </a:r>
            <a:endParaRPr b="1" i="0" sz="6600" u="none" cap="none" strike="noStrike">
              <a:solidFill>
                <a:srgbClr val="000000"/>
              </a:solidFill>
              <a:latin typeface="Caveat"/>
              <a:ea typeface="Caveat"/>
              <a:cs typeface="Caveat"/>
              <a:sym typeface="Caveat"/>
            </a:endParaRPr>
          </a:p>
        </p:txBody>
      </p:sp>
      <p:sp>
        <p:nvSpPr>
          <p:cNvPr id="236" name="Google Shape;236;p36"/>
          <p:cNvSpPr txBox="1"/>
          <p:nvPr/>
        </p:nvSpPr>
        <p:spPr>
          <a:xfrm>
            <a:off x="486300" y="3716988"/>
            <a:ext cx="6422400" cy="861000"/>
          </a:xfrm>
          <a:prstGeom prst="rect">
            <a:avLst/>
          </a:prstGeom>
          <a:noFill/>
          <a:ln>
            <a:noFill/>
          </a:ln>
        </p:spPr>
        <p:txBody>
          <a:bodyPr anchorCtr="0" anchor="t" bIns="116050" lIns="116050" spcFirstLastPara="1" rIns="116050" wrap="square" tIns="116050">
            <a:normAutofit/>
          </a:bodyPr>
          <a:lstStyle/>
          <a:p>
            <a:pPr indent="0" lvl="0" marL="0" marR="0" rtl="0" algn="l">
              <a:lnSpc>
                <a:spcPct val="100000"/>
              </a:lnSpc>
              <a:spcBef>
                <a:spcPts val="0"/>
              </a:spcBef>
              <a:spcAft>
                <a:spcPts val="0"/>
              </a:spcAft>
              <a:buClr>
                <a:srgbClr val="000000"/>
              </a:buClr>
              <a:buSzPts val="3200"/>
              <a:buFont typeface="Arial"/>
              <a:buNone/>
            </a:pPr>
            <a:r>
              <a:rPr b="0" i="0" lang="en-GB" sz="3600" u="none" cap="none" strike="noStrike">
                <a:solidFill>
                  <a:srgbClr val="595959"/>
                </a:solidFill>
                <a:latin typeface="Lato"/>
                <a:ea typeface="Lato"/>
                <a:cs typeface="Lato"/>
                <a:sym typeface="Lato"/>
              </a:rPr>
              <a:t>S</a:t>
            </a:r>
            <a:r>
              <a:rPr lang="en-GB" sz="3600">
                <a:solidFill>
                  <a:srgbClr val="595959"/>
                </a:solidFill>
                <a:latin typeface="Lato"/>
                <a:ea typeface="Lato"/>
                <a:cs typeface="Lato"/>
                <a:sym typeface="Lato"/>
              </a:rPr>
              <a:t>cience</a:t>
            </a:r>
            <a:endParaRPr b="0" i="0" sz="3600" u="none" cap="none" strike="noStrike">
              <a:solidFill>
                <a:srgbClr val="595959"/>
              </a:solidFill>
              <a:latin typeface="Lato"/>
              <a:ea typeface="Lato"/>
              <a:cs typeface="Lato"/>
              <a:sym typeface="Lato"/>
            </a:endParaRPr>
          </a:p>
        </p:txBody>
      </p:sp>
      <p:sp>
        <p:nvSpPr>
          <p:cNvPr id="237" name="Google Shape;237;p36"/>
          <p:cNvSpPr txBox="1"/>
          <p:nvPr/>
        </p:nvSpPr>
        <p:spPr>
          <a:xfrm>
            <a:off x="486300" y="4611175"/>
            <a:ext cx="6422400" cy="861000"/>
          </a:xfrm>
          <a:prstGeom prst="rect">
            <a:avLst/>
          </a:prstGeom>
          <a:noFill/>
          <a:ln>
            <a:noFill/>
          </a:ln>
        </p:spPr>
        <p:txBody>
          <a:bodyPr anchorCtr="0" anchor="t" bIns="116050" lIns="116050" spcFirstLastPara="1" rIns="116050" wrap="square" tIns="116050">
            <a:normAutofit/>
          </a:bodyPr>
          <a:lstStyle/>
          <a:p>
            <a:pPr indent="0" lvl="0" marL="0" rtl="0" algn="l">
              <a:spcBef>
                <a:spcPts val="0"/>
              </a:spcBef>
              <a:spcAft>
                <a:spcPts val="0"/>
              </a:spcAft>
              <a:buClr>
                <a:schemeClr val="dk1"/>
              </a:buClr>
              <a:buSzPts val="1400"/>
              <a:buFont typeface="Arial"/>
              <a:buNone/>
            </a:pPr>
            <a:r>
              <a:rPr lang="en-GB" sz="1800">
                <a:solidFill>
                  <a:schemeClr val="dk2"/>
                </a:solidFill>
                <a:latin typeface="Lato"/>
                <a:ea typeface="Lato"/>
                <a:cs typeface="Lato"/>
                <a:sym typeface="Lato"/>
              </a:rPr>
              <a:t>Summary of key Science learning for Year 1 to Year 6.</a:t>
            </a:r>
            <a:endParaRPr sz="1800">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800">
              <a:solidFill>
                <a:srgbClr val="595959"/>
              </a:solidFill>
              <a:latin typeface="Lato"/>
              <a:ea typeface="Lato"/>
              <a:cs typeface="Lato"/>
              <a:sym typeface="Lato"/>
            </a:endParaRPr>
          </a:p>
        </p:txBody>
      </p:sp>
      <p:sp>
        <p:nvSpPr>
          <p:cNvPr id="238" name="Google Shape;238;p36">
            <a:hlinkClick r:id="rId3"/>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39" name="Google Shape;239;p36">
            <a:hlinkClick r:id="rId4"/>
          </p:cNvPr>
          <p:cNvSpPr/>
          <p:nvPr/>
        </p:nvSpPr>
        <p:spPr>
          <a:xfrm>
            <a:off x="0" y="0"/>
            <a:ext cx="2362500" cy="2362500"/>
          </a:xfrm>
          <a:prstGeom prst="diagStripe">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0" name="Google Shape;240;p36">
            <a:hlinkClick r:id="rId5"/>
          </p:cNvPr>
          <p:cNvSpPr/>
          <p:nvPr/>
        </p:nvSpPr>
        <p:spPr>
          <a:xfrm>
            <a:off x="8813800" y="12700"/>
            <a:ext cx="1524000" cy="288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aphicFrame>
        <p:nvGraphicFramePr>
          <p:cNvPr id="245" name="Google Shape;245;p37"/>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gridCol w="4006825"/>
                <a:gridCol w="1056275"/>
                <a:gridCol w="4272750"/>
              </a:tblGrid>
              <a:tr h="476500">
                <a:tc>
                  <a:txBody>
                    <a:bodyPr/>
                    <a:lstStyle/>
                    <a:p>
                      <a:pPr indent="0" lvl="0" marL="0" marR="0" rtl="0" algn="ctr">
                        <a:lnSpc>
                          <a:spcPct val="100000"/>
                        </a:lnSpc>
                        <a:spcBef>
                          <a:spcPts val="0"/>
                        </a:spcBef>
                        <a:spcAft>
                          <a:spcPts val="0"/>
                        </a:spcAft>
                        <a:buClr>
                          <a:srgbClr val="000000"/>
                        </a:buClr>
                        <a:buSzPts val="1500"/>
                        <a:buFont typeface="Arial"/>
                        <a:buNone/>
                      </a:pPr>
                      <a:r>
                        <a:t/>
                      </a:r>
                      <a:endParaRPr b="1" sz="1500" u="none" cap="none" strike="noStrike">
                        <a:latin typeface="Lato"/>
                        <a:ea typeface="Lato"/>
                        <a:cs typeface="Lato"/>
                        <a:sym typeface="Lato"/>
                      </a:endParaRPr>
                    </a:p>
                  </a:txBody>
                  <a:tcPr marT="134375" marB="134375" marR="106900" marL="106900" anchor="ctr">
                    <a:lnL cap="flat" cmpd="sng" w="9525">
                      <a:solidFill>
                        <a:srgbClr val="009BAF">
                          <a:alpha val="0"/>
                        </a:srgbClr>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FFFFFF"/>
                          </a:solidFill>
                          <a:latin typeface="Lato"/>
                          <a:ea typeface="Lato"/>
                          <a:cs typeface="Lato"/>
                          <a:sym typeface="Lato"/>
                        </a:rPr>
                        <a:t>Year 1</a:t>
                      </a:r>
                      <a:endParaRPr b="1" sz="1400" u="none" cap="none" strike="noStrike">
                        <a:solidFill>
                          <a:srgbClr val="FFFFF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4EB5C5"/>
                    </a:solidFill>
                  </a:tcPr>
                </a:tc>
                <a:tc hMerge="1"/>
                <a:tc hMerge="1"/>
              </a:tr>
              <a:tr h="4035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Autumn 1</a:t>
                      </a:r>
                      <a:endParaRPr b="1" sz="14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u="none" cap="none" strike="noStrike">
                          <a:solidFill>
                            <a:schemeClr val="dk1"/>
                          </a:solidFill>
                          <a:latin typeface="Lato"/>
                          <a:ea typeface="Lato"/>
                          <a:cs typeface="Lato"/>
                          <a:sym typeface="Lato"/>
                        </a:rPr>
                        <a:t>Forces, Earth and space</a:t>
                      </a:r>
                      <a:endParaRPr b="1" sz="1000" u="none"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cap="none" strike="noStrike">
                          <a:solidFill>
                            <a:srgbClr val="009BAF"/>
                          </a:solidFill>
                          <a:latin typeface="Lato"/>
                          <a:ea typeface="Lato"/>
                          <a:cs typeface="Lato"/>
                          <a:sym typeface="Lato"/>
                        </a:rPr>
                        <a:t>Autumn 2</a:t>
                      </a:r>
                      <a:endParaRPr sz="1400" cap="none" strike="noStrike"/>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u="none" cap="none" strike="noStrike">
                          <a:solidFill>
                            <a:schemeClr val="dk1"/>
                          </a:solidFill>
                          <a:latin typeface="Lato"/>
                          <a:ea typeface="Lato"/>
                          <a:cs typeface="Lato"/>
                          <a:sym typeface="Lato"/>
                        </a:rPr>
                        <a:t>Materials</a:t>
                      </a:r>
                      <a:endParaRPr b="1" sz="1000" u="none"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120950">
                <a:tc vMerge="1"/>
                <a:tc>
                  <a:txBody>
                    <a:bodyPr/>
                    <a:lstStyle/>
                    <a:p>
                      <a:pPr indent="0" lvl="0" marL="0" marR="0" rtl="0" algn="l">
                        <a:lnSpc>
                          <a:spcPct val="115000"/>
                        </a:lnSpc>
                        <a:spcBef>
                          <a:spcPts val="0"/>
                        </a:spcBef>
                        <a:spcAft>
                          <a:spcPts val="0"/>
                        </a:spcAft>
                        <a:buClr>
                          <a:schemeClr val="dk1"/>
                        </a:buClr>
                        <a:buSzPts val="1100"/>
                        <a:buFont typeface="Arial"/>
                        <a:buNone/>
                      </a:pPr>
                      <a:r>
                        <a:rPr b="1" lang="en-GB" sz="1000" cap="none" strike="noStrike">
                          <a:solidFill>
                            <a:srgbClr val="009BAF"/>
                          </a:solidFill>
                          <a:uFill>
                            <a:noFill/>
                          </a:uFill>
                          <a:latin typeface="Lato"/>
                          <a:ea typeface="Lato"/>
                          <a:cs typeface="Lato"/>
                          <a:sym typeface="Lato"/>
                          <a:hlinkClick r:id="rId3">
                            <a:extLst>
                              <a:ext uri="{A12FA001-AC4F-418D-AE19-62706E023703}">
                                <ahyp:hlinkClr val="tx"/>
                              </a:ext>
                            </a:extLst>
                          </a:hlinkClick>
                        </a:rPr>
                        <a:t>Seasonal changes</a:t>
                      </a:r>
                      <a:r>
                        <a:rPr b="1" lang="en-GB" sz="1000" cap="none" strike="noStrike">
                          <a:solidFill>
                            <a:srgbClr val="009BAF"/>
                          </a:solidFill>
                          <a:latin typeface="Lato"/>
                          <a:ea typeface="Lato"/>
                          <a:cs typeface="Lato"/>
                          <a:sym typeface="Lato"/>
                        </a:rPr>
                        <a:t> </a:t>
                      </a:r>
                      <a:endParaRPr b="1" sz="100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Reflecting on their own experiences, children learn about the four seasons and the weather associated with each. </a:t>
                      </a:r>
                      <a:r>
                        <a:rPr lang="en-GB" sz="1000">
                          <a:solidFill>
                            <a:schemeClr val="dk1"/>
                          </a:solidFill>
                          <a:latin typeface="Lato"/>
                          <a:ea typeface="Lato"/>
                          <a:cs typeface="Lato"/>
                          <a:sym typeface="Lato"/>
                        </a:rPr>
                        <a:t>They</a:t>
                      </a:r>
                      <a:r>
                        <a:rPr lang="en-GB" sz="1000" cap="none" strike="noStrike">
                          <a:solidFill>
                            <a:schemeClr val="dk1"/>
                          </a:solidFill>
                          <a:latin typeface="Lato"/>
                          <a:ea typeface="Lato"/>
                          <a:cs typeface="Lato"/>
                          <a:sym typeface="Lato"/>
                        </a:rPr>
                        <a:t> explore how seasonal changes affect trees, daylight hours and our choices about outfits. They plan and carry out their own weather reports, considering the knowledge required for this job.</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marR="0" rtl="0" algn="l">
                        <a:lnSpc>
                          <a:spcPct val="115000"/>
                        </a:lnSpc>
                        <a:spcBef>
                          <a:spcPts val="0"/>
                        </a:spcBef>
                        <a:spcAft>
                          <a:spcPts val="0"/>
                        </a:spcAft>
                        <a:buClr>
                          <a:schemeClr val="dk1"/>
                        </a:buClr>
                        <a:buSzPts val="1100"/>
                        <a:buFont typeface="Arial"/>
                        <a:buNone/>
                      </a:pPr>
                      <a:r>
                        <a:rPr b="1" lang="en-GB" sz="1000" cap="none" strike="noStrike">
                          <a:solidFill>
                            <a:srgbClr val="0A9FAF"/>
                          </a:solidFill>
                          <a:uFill>
                            <a:noFill/>
                          </a:uFill>
                          <a:latin typeface="Lato"/>
                          <a:ea typeface="Lato"/>
                          <a:cs typeface="Lato"/>
                          <a:sym typeface="Lato"/>
                          <a:hlinkClick r:id="rId4">
                            <a:extLst>
                              <a:ext uri="{A12FA001-AC4F-418D-AE19-62706E023703}">
                                <ahyp:hlinkClr val="tx"/>
                              </a:ext>
                            </a:extLst>
                          </a:hlinkClick>
                        </a:rPr>
                        <a:t>Everyday materials</a:t>
                      </a:r>
                      <a:r>
                        <a:rPr b="1" lang="en-GB" sz="1000" cap="none" strike="noStrike">
                          <a:solidFill>
                            <a:srgbClr val="0A9FAF"/>
                          </a:solidFill>
                          <a:latin typeface="Lato"/>
                          <a:ea typeface="Lato"/>
                          <a:cs typeface="Lato"/>
                          <a:sym typeface="Lato"/>
                        </a:rPr>
                        <a:t> </a:t>
                      </a:r>
                      <a:endParaRPr b="1" sz="100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I</a:t>
                      </a:r>
                      <a:r>
                        <a:rPr lang="en-GB" sz="1000" cap="none" strike="noStrike">
                          <a:solidFill>
                            <a:schemeClr val="dk1"/>
                          </a:solidFill>
                          <a:latin typeface="Lato"/>
                          <a:ea typeface="Lato"/>
                          <a:cs typeface="Lato"/>
                          <a:sym typeface="Lato"/>
                        </a:rPr>
                        <a:t>dentifying the difference between objects and materials, children explore their surroundings to find examples of each. They </a:t>
                      </a:r>
                      <a:r>
                        <a:rPr lang="en-GB" sz="1000">
                          <a:solidFill>
                            <a:schemeClr val="dk1"/>
                          </a:solidFill>
                          <a:latin typeface="Lato"/>
                          <a:ea typeface="Lato"/>
                          <a:cs typeface="Lato"/>
                          <a:sym typeface="Lato"/>
                        </a:rPr>
                        <a:t>work scientifically by planning tests, making observations and recording data and then use results to answer questions and </a:t>
                      </a:r>
                      <a:r>
                        <a:rPr lang="en-GB" sz="1000" cap="none" strike="noStrike">
                          <a:solidFill>
                            <a:schemeClr val="dk1"/>
                          </a:solidFill>
                          <a:latin typeface="Lato"/>
                          <a:ea typeface="Lato"/>
                          <a:cs typeface="Lato"/>
                          <a:sym typeface="Lato"/>
                        </a:rPr>
                        <a:t>sort and group materials </a:t>
                      </a:r>
                      <a:r>
                        <a:rPr lang="en-GB" sz="1000">
                          <a:solidFill>
                            <a:schemeClr val="dk1"/>
                          </a:solidFill>
                          <a:latin typeface="Lato"/>
                          <a:ea typeface="Lato"/>
                          <a:cs typeface="Lato"/>
                          <a:sym typeface="Lato"/>
                        </a:rPr>
                        <a:t>based on</a:t>
                      </a:r>
                      <a:r>
                        <a:rPr lang="en-GB" sz="1000" cap="none" strike="noStrike">
                          <a:solidFill>
                            <a:schemeClr val="dk1"/>
                          </a:solidFill>
                          <a:latin typeface="Lato"/>
                          <a:ea typeface="Lato"/>
                          <a:cs typeface="Lato"/>
                          <a:sym typeface="Lato"/>
                        </a:rPr>
                        <a:t> their properties.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035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Spring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cap="none" strike="noStrike">
                          <a:solidFill>
                            <a:schemeClr val="dk1"/>
                          </a:solidFill>
                          <a:latin typeface="Lato"/>
                          <a:ea typeface="Lato"/>
                          <a:cs typeface="Lato"/>
                          <a:sym typeface="Lato"/>
                        </a:rPr>
                        <a:t>Animals, including humans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cap="none" strike="noStrike">
                          <a:solidFill>
                            <a:srgbClr val="009BAF"/>
                          </a:solidFill>
                          <a:latin typeface="Lato"/>
                          <a:ea typeface="Lato"/>
                          <a:cs typeface="Lato"/>
                          <a:sym typeface="Lato"/>
                        </a:rPr>
                        <a:t>Spring 2</a:t>
                      </a:r>
                      <a:endParaRPr b="1" sz="1500"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cap="none" strike="noStrike">
                          <a:solidFill>
                            <a:schemeClr val="dk1"/>
                          </a:solidFill>
                          <a:latin typeface="Lato"/>
                          <a:ea typeface="Lato"/>
                          <a:cs typeface="Lato"/>
                          <a:sym typeface="Lato"/>
                        </a:rPr>
                        <a:t>Animals, including humans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987575">
                <a:tc vMerge="1"/>
                <a:tc>
                  <a:txBody>
                    <a:bodyPr/>
                    <a:lstStyle/>
                    <a:p>
                      <a:pPr indent="0" lvl="0" marL="0" marR="0" rtl="0" algn="l">
                        <a:lnSpc>
                          <a:spcPct val="115000"/>
                        </a:lnSpc>
                        <a:spcBef>
                          <a:spcPts val="0"/>
                        </a:spcBef>
                        <a:spcAft>
                          <a:spcPts val="0"/>
                        </a:spcAft>
                        <a:buClr>
                          <a:schemeClr val="dk1"/>
                        </a:buClr>
                        <a:buSzPts val="1100"/>
                        <a:buFont typeface="Arial"/>
                        <a:buNone/>
                      </a:pPr>
                      <a:r>
                        <a:rPr b="1" lang="en-GB" sz="1000" cap="none" strike="noStrike">
                          <a:solidFill>
                            <a:srgbClr val="0097A7"/>
                          </a:solidFill>
                          <a:uFill>
                            <a:noFill/>
                          </a:uFill>
                          <a:latin typeface="Lato"/>
                          <a:ea typeface="Lato"/>
                          <a:cs typeface="Lato"/>
                          <a:sym typeface="Lato"/>
                          <a:hlinkClick r:id="rId5">
                            <a:extLst>
                              <a:ext uri="{A12FA001-AC4F-418D-AE19-62706E023703}">
                                <ahyp:hlinkClr val="tx"/>
                              </a:ext>
                            </a:extLst>
                          </a:hlinkClick>
                        </a:rPr>
                        <a:t>Sensitive bodies</a:t>
                      </a:r>
                      <a:r>
                        <a:rPr b="1" lang="en-GB" sz="1000" cap="none" strike="noStrike">
                          <a:solidFill>
                            <a:srgbClr val="0A9FAF"/>
                          </a:solidFill>
                          <a:latin typeface="Lato"/>
                          <a:ea typeface="Lato"/>
                          <a:cs typeface="Lato"/>
                          <a:sym typeface="Lato"/>
                        </a:rPr>
                        <a:t> </a:t>
                      </a:r>
                      <a:endParaRPr b="1" sz="100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Familiarising themselves with the basic parts of the human body, children investigate their senses through stimulating experiences that highlight how we interact with the world around us. They</a:t>
                      </a:r>
                      <a:r>
                        <a:rPr lang="en-GB" sz="1000">
                          <a:solidFill>
                            <a:schemeClr val="dk1"/>
                          </a:solidFill>
                          <a:latin typeface="Lato"/>
                          <a:ea typeface="Lato"/>
                          <a:cs typeface="Lato"/>
                          <a:sym typeface="Lato"/>
                        </a:rPr>
                        <a:t> work scientifically, using </a:t>
                      </a:r>
                      <a:r>
                        <a:rPr lang="en-GB" sz="1000">
                          <a:solidFill>
                            <a:schemeClr val="dk1"/>
                          </a:solidFill>
                          <a:latin typeface="Lato"/>
                          <a:ea typeface="Lato"/>
                          <a:cs typeface="Lato"/>
                          <a:sym typeface="Lato"/>
                        </a:rPr>
                        <a:t>their senses to make observations, spot patterns and use data to answer questions. </a:t>
                      </a:r>
                      <a:r>
                        <a:rPr lang="en-GB" sz="1000" cap="none" strike="noStrike">
                          <a:solidFill>
                            <a:schemeClr val="dk1"/>
                          </a:solidFill>
                          <a:latin typeface="Lato"/>
                          <a:ea typeface="Lato"/>
                          <a:cs typeface="Lato"/>
                          <a:sym typeface="Lato"/>
                        </a:rPr>
                        <a:t>They develop an understanding of</a:t>
                      </a:r>
                      <a:r>
                        <a:rPr lang="en-GB" sz="1000">
                          <a:solidFill>
                            <a:schemeClr val="dk1"/>
                          </a:solidFill>
                          <a:latin typeface="Lato"/>
                          <a:ea typeface="Lato"/>
                          <a:cs typeface="Lato"/>
                          <a:sym typeface="Lato"/>
                        </a:rPr>
                        <a:t> </a:t>
                      </a:r>
                      <a:r>
                        <a:rPr lang="en-GB" sz="1000" cap="none" strike="noStrike">
                          <a:solidFill>
                            <a:schemeClr val="dk1"/>
                          </a:solidFill>
                          <a:latin typeface="Lato"/>
                          <a:ea typeface="Lato"/>
                          <a:cs typeface="Lato"/>
                          <a:sym typeface="Lato"/>
                        </a:rPr>
                        <a:t>how science can support those who have lost sensory function</a:t>
                      </a:r>
                      <a:r>
                        <a:rPr lang="en-GB" sz="1000">
                          <a:solidFill>
                            <a:schemeClr val="dk1"/>
                          </a:solidFill>
                          <a:latin typeface="Lato"/>
                          <a:ea typeface="Lato"/>
                          <a:cs typeface="Lato"/>
                          <a:sym typeface="Lato"/>
                        </a:rPr>
                        <a:t> and consider how firefighters use their senses at work.</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marR="0" rtl="0" algn="l">
                        <a:lnSpc>
                          <a:spcPct val="115000"/>
                        </a:lnSpc>
                        <a:spcBef>
                          <a:spcPts val="0"/>
                        </a:spcBef>
                        <a:spcAft>
                          <a:spcPts val="0"/>
                        </a:spcAft>
                        <a:buClr>
                          <a:schemeClr val="dk1"/>
                        </a:buClr>
                        <a:buSzPts val="1100"/>
                        <a:buFont typeface="Arial"/>
                        <a:buNone/>
                      </a:pPr>
                      <a:r>
                        <a:rPr b="1" lang="en-GB" sz="1000" cap="none" strike="noStrike">
                          <a:solidFill>
                            <a:srgbClr val="009BAF"/>
                          </a:solidFill>
                          <a:latin typeface="Lato"/>
                          <a:ea typeface="Lato"/>
                          <a:cs typeface="Lato"/>
                          <a:sym typeface="Lato"/>
                        </a:rPr>
                        <a:t>Comparing animals</a:t>
                      </a:r>
                      <a:endParaRPr b="1" sz="100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Studying both local and global animals, children </a:t>
                      </a:r>
                      <a:r>
                        <a:rPr lang="en-GB" sz="1000">
                          <a:solidFill>
                            <a:schemeClr val="dk1"/>
                          </a:solidFill>
                          <a:latin typeface="Lato"/>
                          <a:ea typeface="Lato"/>
                          <a:cs typeface="Lato"/>
                          <a:sym typeface="Lato"/>
                        </a:rPr>
                        <a:t>identify</a:t>
                      </a:r>
                      <a:r>
                        <a:rPr lang="en-GB" sz="1000" cap="none" strike="noStrike">
                          <a:solidFill>
                            <a:schemeClr val="dk1"/>
                          </a:solidFill>
                          <a:latin typeface="Lato"/>
                          <a:ea typeface="Lato"/>
                          <a:cs typeface="Lato"/>
                          <a:sym typeface="Lato"/>
                        </a:rPr>
                        <a:t> common characteristics</a:t>
                      </a:r>
                      <a:r>
                        <a:rPr lang="en-GB" sz="1000">
                          <a:solidFill>
                            <a:schemeClr val="dk1"/>
                          </a:solidFill>
                          <a:latin typeface="Lato"/>
                          <a:ea typeface="Lato"/>
                          <a:cs typeface="Lato"/>
                          <a:sym typeface="Lato"/>
                        </a:rPr>
                        <a:t> and physical features and </a:t>
                      </a:r>
                      <a:r>
                        <a:rPr lang="en-GB" sz="1000" cap="none" strike="noStrike">
                          <a:solidFill>
                            <a:schemeClr val="dk1"/>
                          </a:solidFill>
                          <a:latin typeface="Lato"/>
                          <a:ea typeface="Lato"/>
                          <a:cs typeface="Lato"/>
                          <a:sym typeface="Lato"/>
                        </a:rPr>
                        <a:t>use this information to make comparisons and classify animals. </a:t>
                      </a:r>
                      <a:r>
                        <a:rPr lang="en-GB" sz="1000">
                          <a:solidFill>
                            <a:schemeClr val="dk1"/>
                          </a:solidFill>
                          <a:latin typeface="Lato"/>
                          <a:ea typeface="Lato"/>
                          <a:cs typeface="Lato"/>
                          <a:sym typeface="Lato"/>
                        </a:rPr>
                        <a:t>They</a:t>
                      </a:r>
                      <a:r>
                        <a:rPr lang="en-GB" sz="1000" cap="none" strike="noStrike">
                          <a:solidFill>
                            <a:schemeClr val="dk1"/>
                          </a:solidFill>
                          <a:latin typeface="Lato"/>
                          <a:ea typeface="Lato"/>
                          <a:cs typeface="Lato"/>
                          <a:sym typeface="Lato"/>
                        </a:rPr>
                        <a:t> </a:t>
                      </a:r>
                      <a:r>
                        <a:rPr lang="en-GB" sz="1000">
                          <a:solidFill>
                            <a:schemeClr val="dk1"/>
                          </a:solidFill>
                          <a:latin typeface="Lato"/>
                          <a:ea typeface="Lato"/>
                          <a:cs typeface="Lato"/>
                          <a:sym typeface="Lato"/>
                        </a:rPr>
                        <a:t>consider the most effective way to </a:t>
                      </a:r>
                      <a:r>
                        <a:rPr lang="en-GB" sz="1000" cap="none" strike="noStrike">
                          <a:solidFill>
                            <a:schemeClr val="dk1"/>
                          </a:solidFill>
                          <a:latin typeface="Lato"/>
                          <a:ea typeface="Lato"/>
                          <a:cs typeface="Lato"/>
                          <a:sym typeface="Lato"/>
                        </a:rPr>
                        <a:t>collect data </a:t>
                      </a:r>
                      <a:r>
                        <a:rPr lang="en-GB" sz="1000">
                          <a:solidFill>
                            <a:schemeClr val="dk1"/>
                          </a:solidFill>
                          <a:latin typeface="Lato"/>
                          <a:ea typeface="Lato"/>
                          <a:cs typeface="Lato"/>
                          <a:sym typeface="Lato"/>
                        </a:rPr>
                        <a:t>about </a:t>
                      </a:r>
                      <a:r>
                        <a:rPr lang="en-GB" sz="1000" cap="none" strike="noStrike">
                          <a:solidFill>
                            <a:schemeClr val="dk1"/>
                          </a:solidFill>
                          <a:latin typeface="Lato"/>
                          <a:ea typeface="Lato"/>
                          <a:cs typeface="Lato"/>
                          <a:sym typeface="Lato"/>
                        </a:rPr>
                        <a:t>class pet</a:t>
                      </a:r>
                      <a:r>
                        <a:rPr lang="en-GB" sz="1000">
                          <a:solidFill>
                            <a:schemeClr val="dk1"/>
                          </a:solidFill>
                          <a:latin typeface="Lato"/>
                          <a:ea typeface="Lato"/>
                          <a:cs typeface="Lato"/>
                          <a:sym typeface="Lato"/>
                        </a:rPr>
                        <a:t>s and record their findings in  a block chart</a:t>
                      </a:r>
                      <a:r>
                        <a:rPr lang="en-GB" sz="1000" cap="none" strike="noStrike">
                          <a:solidFill>
                            <a:schemeClr val="dk1"/>
                          </a:solidFill>
                          <a:latin typeface="Lato"/>
                          <a:ea typeface="Lato"/>
                          <a:cs typeface="Lato"/>
                          <a:sym typeface="Lato"/>
                        </a:rPr>
                        <a:t>. They develop their understanding of classification by comparing the dietary habits of different animals and </a:t>
                      </a:r>
                      <a:r>
                        <a:rPr lang="en-GB" sz="1000">
                          <a:solidFill>
                            <a:schemeClr val="dk1"/>
                          </a:solidFill>
                          <a:latin typeface="Lato"/>
                          <a:ea typeface="Lato"/>
                          <a:cs typeface="Lato"/>
                          <a:sym typeface="Lato"/>
                        </a:rPr>
                        <a:t>role play as Jane Goodall carrying out </a:t>
                      </a:r>
                      <a:r>
                        <a:rPr lang="en-GB" sz="1000">
                          <a:solidFill>
                            <a:schemeClr val="dk1"/>
                          </a:solidFill>
                          <a:latin typeface="Lato"/>
                          <a:ea typeface="Lato"/>
                          <a:cs typeface="Lato"/>
                          <a:sym typeface="Lato"/>
                        </a:rPr>
                        <a:t>research</a:t>
                      </a:r>
                      <a:r>
                        <a:rPr lang="en-GB" sz="1000">
                          <a:solidFill>
                            <a:schemeClr val="dk1"/>
                          </a:solidFill>
                          <a:latin typeface="Lato"/>
                          <a:ea typeface="Lato"/>
                          <a:cs typeface="Lato"/>
                          <a:sym typeface="Lato"/>
                        </a:rPr>
                        <a:t> into </a:t>
                      </a:r>
                      <a:r>
                        <a:rPr lang="en-GB" sz="1000">
                          <a:solidFill>
                            <a:schemeClr val="dk1"/>
                          </a:solidFill>
                          <a:latin typeface="Lato"/>
                          <a:ea typeface="Lato"/>
                          <a:cs typeface="Lato"/>
                          <a:sym typeface="Lato"/>
                        </a:rPr>
                        <a:t>chimpanzees</a:t>
                      </a:r>
                      <a:r>
                        <a:rPr lang="en-GB" sz="1000">
                          <a:solidFill>
                            <a:schemeClr val="dk1"/>
                          </a:solidFill>
                          <a:latin typeface="Lato"/>
                          <a:ea typeface="Lato"/>
                          <a:cs typeface="Lato"/>
                          <a:sym typeface="Lato"/>
                        </a:rPr>
                        <a:t> in the wild.</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035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Summer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cap="none" strike="noStrike">
                          <a:solidFill>
                            <a:schemeClr val="dk1"/>
                          </a:solidFill>
                          <a:latin typeface="Lato"/>
                          <a:ea typeface="Lato"/>
                          <a:cs typeface="Lato"/>
                          <a:sym typeface="Lato"/>
                        </a:rPr>
                        <a:t>Plants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cap="none" strike="noStrike">
                          <a:solidFill>
                            <a:srgbClr val="0097A7"/>
                          </a:solidFill>
                          <a:latin typeface="Lato"/>
                          <a:ea typeface="Lato"/>
                          <a:cs typeface="Lato"/>
                          <a:sym typeface="Lato"/>
                        </a:rPr>
                        <a:t>Summer 2</a:t>
                      </a:r>
                      <a:endParaRPr b="1" sz="1400" cap="none" strike="noStrike">
                        <a:solidFill>
                          <a:srgbClr val="0097A7"/>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0000">
                        <a:alpha val="0"/>
                      </a:srgbClr>
                    </a:solidFill>
                  </a:tcPr>
                </a:tc>
                <a:tc>
                  <a:txBody>
                    <a:bodyPr/>
                    <a:lstStyle/>
                    <a:p>
                      <a:pPr indent="0" lvl="0" marL="0" rtl="0" algn="ctr">
                        <a:lnSpc>
                          <a:spcPct val="115000"/>
                        </a:lnSpc>
                        <a:spcBef>
                          <a:spcPts val="0"/>
                        </a:spcBef>
                        <a:spcAft>
                          <a:spcPts val="0"/>
                        </a:spcAft>
                        <a:buClr>
                          <a:srgbClr val="000000"/>
                        </a:buClr>
                        <a:buSzPts val="1100"/>
                        <a:buFont typeface="Arial"/>
                        <a:buNone/>
                      </a:pPr>
                      <a:r>
                        <a:rPr b="1" lang="en-GB" sz="1100">
                          <a:latin typeface="Lato"/>
                          <a:ea typeface="Lato"/>
                          <a:cs typeface="Lato"/>
                          <a:sym typeface="Lato"/>
                        </a:rPr>
                        <a:t>Making connections</a:t>
                      </a:r>
                      <a:endParaRPr b="1" sz="110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120950">
                <a:tc vMerge="1"/>
                <a:tc>
                  <a:txBody>
                    <a:bodyPr/>
                    <a:lstStyle/>
                    <a:p>
                      <a:pPr indent="0" lvl="0" marL="0" marR="0" rtl="0" algn="l">
                        <a:lnSpc>
                          <a:spcPct val="115000"/>
                        </a:lnSpc>
                        <a:spcBef>
                          <a:spcPts val="0"/>
                        </a:spcBef>
                        <a:spcAft>
                          <a:spcPts val="0"/>
                        </a:spcAft>
                        <a:buClr>
                          <a:schemeClr val="dk1"/>
                        </a:buClr>
                        <a:buSzPts val="1100"/>
                        <a:buFont typeface="Arial"/>
                        <a:buNone/>
                      </a:pPr>
                      <a:r>
                        <a:rPr b="1" lang="en-GB" sz="1000" cap="none" strike="noStrike">
                          <a:solidFill>
                            <a:srgbClr val="009BAF"/>
                          </a:solidFill>
                          <a:latin typeface="Lato"/>
                          <a:ea typeface="Lato"/>
                          <a:cs typeface="Lato"/>
                          <a:sym typeface="Lato"/>
                        </a:rPr>
                        <a:t>Introduction to plants</a:t>
                      </a:r>
                      <a:r>
                        <a:rPr b="1" lang="en-GB" sz="1000" cap="none" strike="noStrike">
                          <a:solidFill>
                            <a:schemeClr val="dk1"/>
                          </a:solidFill>
                          <a:latin typeface="Lato"/>
                          <a:ea typeface="Lato"/>
                          <a:cs typeface="Lato"/>
                          <a:sym typeface="Lato"/>
                        </a:rPr>
                        <a:t> </a:t>
                      </a:r>
                      <a:endParaRPr b="1" sz="100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Identifying the key features of a plant, children describe important structures and make comparisons between different plants. </a:t>
                      </a:r>
                      <a:r>
                        <a:rPr lang="en-GB" sz="1000">
                          <a:solidFill>
                            <a:schemeClr val="dk1"/>
                          </a:solidFill>
                          <a:latin typeface="Lato"/>
                          <a:ea typeface="Lato"/>
                          <a:cs typeface="Lato"/>
                          <a:sym typeface="Lato"/>
                        </a:rPr>
                        <a:t>They</a:t>
                      </a:r>
                      <a:r>
                        <a:rPr lang="en-GB" sz="1000" cap="none" strike="noStrike">
                          <a:solidFill>
                            <a:schemeClr val="dk1"/>
                          </a:solidFill>
                          <a:latin typeface="Lato"/>
                          <a:ea typeface="Lato"/>
                          <a:cs typeface="Lato"/>
                          <a:sym typeface="Lato"/>
                        </a:rPr>
                        <a:t> use investigative skills to record the growth of a plant over time and begin to reflect on factors that will affect its development. They begin to explore how plants are used by humans and grow their own herb garden.</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169CAE"/>
                          </a:solidFill>
                          <a:latin typeface="Lato"/>
                          <a:ea typeface="Lato"/>
                          <a:cs typeface="Lato"/>
                          <a:sym typeface="Lato"/>
                        </a:rPr>
                        <a:t>Investigating science through stories </a:t>
                      </a:r>
                      <a:endParaRPr b="1"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Using picture books and hands-on outdoor activities, children broaden their understanding of plants and animals. They gather and record data to find out if taller trees have larger trunks and recap the features of different animal groups. They identify animals by closely observing footprints and construct waterproof animal homes with natural materials</a:t>
                      </a:r>
                      <a:r>
                        <a:rPr lang="en-GB" sz="1000">
                          <a:solidFill>
                            <a:schemeClr val="dk1"/>
                          </a:solidFill>
                          <a:latin typeface="Lato"/>
                          <a:ea typeface="Lato"/>
                          <a:cs typeface="Lato"/>
                          <a:sym typeface="Lato"/>
                        </a:rPr>
                        <a:t>. Pupils </a:t>
                      </a:r>
                      <a:r>
                        <a:rPr lang="en-GB" sz="1000">
                          <a:solidFill>
                            <a:schemeClr val="dk1"/>
                          </a:solidFill>
                          <a:latin typeface="Lato"/>
                          <a:ea typeface="Lato"/>
                          <a:cs typeface="Lato"/>
                          <a:sym typeface="Lato"/>
                        </a:rPr>
                        <a:t>sort birds according to their diet and seek patterns in their physical characteristics.</a:t>
                      </a:r>
                      <a:endParaRPr b="1" sz="1000">
                        <a:solidFill>
                          <a:srgbClr val="169CAE"/>
                        </a:solidFill>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bl>
          </a:graphicData>
        </a:graphic>
      </p:graphicFrame>
      <p:sp>
        <p:nvSpPr>
          <p:cNvPr id="246" name="Google Shape;246;p37"/>
          <p:cNvSpPr txBox="1"/>
          <p:nvPr>
            <p:ph idx="1" type="subTitle"/>
          </p:nvPr>
        </p:nvSpPr>
        <p:spPr>
          <a:xfrm>
            <a:off x="-13050" y="-12650"/>
            <a:ext cx="10692000" cy="515100"/>
          </a:xfrm>
          <a:prstGeom prst="rect">
            <a:avLst/>
          </a:prstGeom>
          <a:noFill/>
          <a:ln>
            <a:noFill/>
          </a:ln>
        </p:spPr>
        <p:txBody>
          <a:bodyPr anchorCtr="0" anchor="t" bIns="116050" lIns="116050" spcFirstLastPara="1" rIns="116050" wrap="square" tIns="116050">
            <a:normAutofit lnSpcReduction="20000"/>
          </a:bodyPr>
          <a:lstStyle/>
          <a:p>
            <a:pPr indent="0" lvl="0" marL="0" rtl="0" algn="ctr">
              <a:lnSpc>
                <a:spcPct val="100000"/>
              </a:lnSpc>
              <a:spcBef>
                <a:spcPts val="0"/>
              </a:spcBef>
              <a:spcAft>
                <a:spcPts val="0"/>
              </a:spcAft>
              <a:buSzPts val="2200"/>
              <a:buNone/>
            </a:pPr>
            <a:r>
              <a:rPr lang="en-GB"/>
              <a:t>Science curriculum overview </a:t>
            </a:r>
            <a:r>
              <a:rPr lang="en-GB"/>
              <a:t>for parents and carers</a:t>
            </a:r>
            <a:r>
              <a:rPr lang="en-GB"/>
              <a:t> (</a:t>
            </a:r>
            <a:r>
              <a:rPr lang="en-GB">
                <a:solidFill>
                  <a:srgbClr val="FAEA2A"/>
                </a:solidFill>
              </a:rPr>
              <a:t>Key stage 1</a:t>
            </a:r>
            <a:r>
              <a:rPr lang="en-GB"/>
              <a:t>)</a:t>
            </a:r>
            <a:endParaRPr/>
          </a:p>
        </p:txBody>
      </p:sp>
      <p:sp>
        <p:nvSpPr>
          <p:cNvPr id="247" name="Google Shape;247;p37">
            <a:hlinkClick r:id="rId6"/>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8" name="Google Shape;248;p37">
            <a:hlinkClick r:id="rId7"/>
          </p:cNvPr>
          <p:cNvSpPr/>
          <p:nvPr/>
        </p:nvSpPr>
        <p:spPr>
          <a:xfrm>
            <a:off x="-13050" y="27100"/>
            <a:ext cx="10692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aphicFrame>
        <p:nvGraphicFramePr>
          <p:cNvPr id="253" name="Google Shape;253;p38"/>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gridCol w="4006825"/>
                <a:gridCol w="1056275"/>
                <a:gridCol w="4272750"/>
              </a:tblGrid>
              <a:tr h="452875">
                <a:tc>
                  <a:txBody>
                    <a:bodyPr/>
                    <a:lstStyle/>
                    <a:p>
                      <a:pPr indent="0" lvl="0" marL="0" marR="0" rtl="0" algn="ctr">
                        <a:lnSpc>
                          <a:spcPct val="100000"/>
                        </a:lnSpc>
                        <a:spcBef>
                          <a:spcPts val="0"/>
                        </a:spcBef>
                        <a:spcAft>
                          <a:spcPts val="0"/>
                        </a:spcAft>
                        <a:buClr>
                          <a:srgbClr val="000000"/>
                        </a:buClr>
                        <a:buSzPts val="1500"/>
                        <a:buFont typeface="Arial"/>
                        <a:buNone/>
                      </a:pPr>
                      <a:r>
                        <a:t/>
                      </a:r>
                      <a:endParaRPr b="1" sz="1500" u="none" cap="none" strike="noStrike">
                        <a:latin typeface="Lato"/>
                        <a:ea typeface="Lato"/>
                        <a:cs typeface="Lato"/>
                        <a:sym typeface="Lato"/>
                      </a:endParaRPr>
                    </a:p>
                  </a:txBody>
                  <a:tcPr marT="134375" marB="134375" marR="106900" marL="106900" anchor="ctr">
                    <a:lnL cap="flat" cmpd="sng" w="9525">
                      <a:solidFill>
                        <a:srgbClr val="009BAF">
                          <a:alpha val="0"/>
                        </a:srgbClr>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FFFFFF"/>
                          </a:solidFill>
                          <a:latin typeface="Lato"/>
                          <a:ea typeface="Lato"/>
                          <a:cs typeface="Lato"/>
                          <a:sym typeface="Lato"/>
                        </a:rPr>
                        <a:t>Year 2</a:t>
                      </a:r>
                      <a:endParaRPr b="1" sz="1400" u="none" cap="none" strike="noStrike">
                        <a:solidFill>
                          <a:srgbClr val="FFFFF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4EB5C5"/>
                    </a:solidFill>
                  </a:tcPr>
                </a:tc>
                <a:tc hMerge="1"/>
                <a:tc hMerge="1"/>
              </a:tr>
              <a:tr h="39735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Autumn  1</a:t>
                      </a:r>
                      <a:endParaRPr b="1" sz="14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gridSpan="3">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chemeClr val="dk1"/>
                          </a:solidFill>
                          <a:latin typeface="Lato"/>
                          <a:ea typeface="Lato"/>
                          <a:cs typeface="Lato"/>
                          <a:sym typeface="Lato"/>
                        </a:rPr>
                        <a:t>Living things and their habitats</a:t>
                      </a:r>
                      <a:endParaRPr b="1" sz="1000" u="none"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hMerge="1"/>
                <a:tc hMerge="1"/>
              </a:tr>
              <a:tr h="1500575">
                <a:tc vMerge="1"/>
                <a:tc>
                  <a:txBody>
                    <a:bodyPr/>
                    <a:lstStyle/>
                    <a:p>
                      <a:pPr indent="0" lvl="0" marL="0" marR="0" rtl="0" algn="l">
                        <a:lnSpc>
                          <a:spcPct val="100000"/>
                        </a:lnSpc>
                        <a:spcBef>
                          <a:spcPts val="0"/>
                        </a:spcBef>
                        <a:spcAft>
                          <a:spcPts val="0"/>
                        </a:spcAft>
                        <a:buClr>
                          <a:srgbClr val="000000"/>
                        </a:buClr>
                        <a:buSzPts val="1000"/>
                        <a:buFont typeface="Arial"/>
                        <a:buNone/>
                      </a:pPr>
                      <a:r>
                        <a:rPr b="1" lang="en-GB" sz="1000" cap="none" strike="noStrike">
                          <a:solidFill>
                            <a:srgbClr val="009BAF"/>
                          </a:solidFill>
                          <a:uFill>
                            <a:noFill/>
                          </a:uFill>
                          <a:latin typeface="Lato"/>
                          <a:ea typeface="Lato"/>
                          <a:cs typeface="Lato"/>
                          <a:sym typeface="Lato"/>
                          <a:hlinkClick r:id="rId3">
                            <a:extLst>
                              <a:ext uri="{A12FA001-AC4F-418D-AE19-62706E023703}">
                                <ahyp:hlinkClr val="tx"/>
                              </a:ext>
                            </a:extLst>
                          </a:hlinkClick>
                        </a:rPr>
                        <a:t>Habitats</a:t>
                      </a:r>
                      <a:r>
                        <a:rPr b="1" lang="en-GB" sz="1000" cap="none" strike="noStrike">
                          <a:latin typeface="Lato"/>
                          <a:ea typeface="Lato"/>
                          <a:cs typeface="Lato"/>
                          <a:sym typeface="Lato"/>
                        </a:rPr>
                        <a:t> </a:t>
                      </a:r>
                      <a:endParaRPr b="1" sz="1000"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en-GB" sz="1000" cap="none" strike="noStrike">
                          <a:solidFill>
                            <a:schemeClr val="dk1"/>
                          </a:solidFill>
                          <a:latin typeface="Lato"/>
                          <a:ea typeface="Lato"/>
                          <a:cs typeface="Lato"/>
                          <a:sym typeface="Lato"/>
                        </a:rPr>
                        <a:t>Considering the life processes that all living things have in common, pupils classify objects into alive, was once alive or has never been alive. </a:t>
                      </a:r>
                      <a:r>
                        <a:rPr lang="en-GB" sz="1000">
                          <a:solidFill>
                            <a:schemeClr val="dk1"/>
                          </a:solidFill>
                          <a:latin typeface="Lato"/>
                          <a:ea typeface="Lato"/>
                          <a:cs typeface="Lato"/>
                          <a:sym typeface="Lato"/>
                        </a:rPr>
                        <a:t>They</a:t>
                      </a:r>
                      <a:r>
                        <a:rPr lang="en-GB" sz="1000" cap="none" strike="noStrike">
                          <a:solidFill>
                            <a:schemeClr val="dk1"/>
                          </a:solidFill>
                          <a:latin typeface="Lato"/>
                          <a:ea typeface="Lato"/>
                          <a:cs typeface="Lato"/>
                          <a:sym typeface="Lato"/>
                        </a:rPr>
                        <a:t> explore global habitats, naming plants and animals that can be found there and learn how a range of different living things depend on each other for food or shelter. </a:t>
                      </a:r>
                      <a:r>
                        <a:rPr lang="en-GB" sz="1000">
                          <a:solidFill>
                            <a:schemeClr val="dk1"/>
                          </a:solidFill>
                          <a:latin typeface="Lato"/>
                          <a:ea typeface="Lato"/>
                          <a:cs typeface="Lato"/>
                          <a:sym typeface="Lato"/>
                        </a:rPr>
                        <a:t>They then</a:t>
                      </a:r>
                      <a:r>
                        <a:rPr lang="en-GB" sz="1000" cap="none" strike="noStrike">
                          <a:solidFill>
                            <a:schemeClr val="dk1"/>
                          </a:solidFill>
                          <a:latin typeface="Lato"/>
                          <a:ea typeface="Lato"/>
                          <a:cs typeface="Lato"/>
                          <a:sym typeface="Lato"/>
                        </a:rPr>
                        <a:t> explore this further by creating food chains to show the sequence that living things eat each other for energy to grow and stay healthy.</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1400" cap="none" strike="noStrike">
                          <a:solidFill>
                            <a:srgbClr val="009BAF"/>
                          </a:solidFill>
                          <a:latin typeface="Lato"/>
                          <a:ea typeface="Lato"/>
                          <a:cs typeface="Lato"/>
                          <a:sym typeface="Lato"/>
                        </a:rPr>
                        <a:t>Autumn  2</a:t>
                      </a:r>
                      <a:endParaRPr b="1" sz="1000" cap="none" strike="noStrike">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1000">
                          <a:solidFill>
                            <a:srgbClr val="0A9FAF"/>
                          </a:solidFill>
                          <a:uFill>
                            <a:noFill/>
                          </a:uFill>
                          <a:latin typeface="Lato"/>
                          <a:ea typeface="Lato"/>
                          <a:cs typeface="Lato"/>
                          <a:sym typeface="Lato"/>
                          <a:hlinkClick r:id="rId4">
                            <a:extLst>
                              <a:ext uri="{A12FA001-AC4F-418D-AE19-62706E023703}">
                                <ahyp:hlinkClr val="tx"/>
                              </a:ext>
                            </a:extLst>
                          </a:hlinkClick>
                        </a:rPr>
                        <a:t>Microhabitats</a:t>
                      </a:r>
                      <a:endParaRPr b="1" sz="100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Developing their understanding of scientific enquiry, children learn that scientists use a range of skills to answer questions. They discover that microhabitats provide what minibeasts need to survive and carry out a survey to find out where different minibeasts live in the school grounds. They practise asking scientific questions and follow a method to investigate which conditions woodlice prefer. Pupils explore the job role of a botanist by identifying flowering plants.</a:t>
                      </a:r>
                      <a:endParaRPr sz="1000" cap="none" strike="noStrike">
                        <a:solidFill>
                          <a:schemeClr val="dk1"/>
                        </a:solidFill>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39735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Spring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cap="none" strike="noStrike">
                          <a:solidFill>
                            <a:schemeClr val="dk1"/>
                          </a:solidFill>
                          <a:latin typeface="Lato"/>
                          <a:ea typeface="Lato"/>
                          <a:cs typeface="Lato"/>
                          <a:sym typeface="Lato"/>
                        </a:rPr>
                        <a:t>Materials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lang="en-GB" sz="1400" cap="none" strike="noStrike">
                          <a:solidFill>
                            <a:srgbClr val="009BAF"/>
                          </a:solidFill>
                          <a:latin typeface="Lato"/>
                          <a:ea typeface="Lato"/>
                          <a:cs typeface="Lato"/>
                          <a:sym typeface="Lato"/>
                        </a:rPr>
                        <a:t>Spring 2</a:t>
                      </a:r>
                      <a:endParaRPr b="1" sz="1500"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cap="none" strike="noStrike">
                          <a:solidFill>
                            <a:schemeClr val="dk1"/>
                          </a:solidFill>
                          <a:latin typeface="Lato"/>
                          <a:ea typeface="Lato"/>
                          <a:cs typeface="Lato"/>
                          <a:sym typeface="Lato"/>
                        </a:rPr>
                        <a:t>Animals, including humans</a:t>
                      </a:r>
                      <a:endParaRPr b="1" sz="1100" cap="none" strike="noStrike">
                        <a:solidFill>
                          <a:schemeClr val="dk1"/>
                        </a:solidFill>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500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1000" cap="none" strike="noStrike">
                          <a:solidFill>
                            <a:srgbClr val="0A9FAF"/>
                          </a:solidFill>
                          <a:uFill>
                            <a:noFill/>
                          </a:uFill>
                          <a:latin typeface="Lato"/>
                          <a:ea typeface="Lato"/>
                          <a:cs typeface="Lato"/>
                          <a:sym typeface="Lato"/>
                          <a:hlinkClick r:id="rId5">
                            <a:extLst>
                              <a:ext uri="{A12FA001-AC4F-418D-AE19-62706E023703}">
                                <ahyp:hlinkClr val="tx"/>
                              </a:ext>
                            </a:extLst>
                          </a:hlinkClick>
                        </a:rPr>
                        <a:t>Uses of everyday materials</a:t>
                      </a:r>
                      <a:endParaRPr b="1" sz="100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Building on their knowledge of everyday materials and their properties, pupils learn that materials are suited to specific purposes and explore how actions such as stretching and bending affect the shape of solid objects. They compare the suitability of materials; gather and record data in tables and block graphs and use their results to answer questions. They also learn about the harmful effects of plastic and explore eco-friendly alternatives.</a:t>
                      </a:r>
                      <a:endParaRPr sz="1000">
                        <a:solidFill>
                          <a:schemeClr val="dk1"/>
                        </a:solidFill>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1000" cap="none" strike="noStrike">
                          <a:solidFill>
                            <a:srgbClr val="009BAF"/>
                          </a:solidFill>
                          <a:latin typeface="Lato"/>
                          <a:ea typeface="Lato"/>
                          <a:cs typeface="Lato"/>
                          <a:sym typeface="Lato"/>
                        </a:rPr>
                        <a:t>Life cycles and health</a:t>
                      </a:r>
                      <a:endParaRPr b="1" sz="100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Studying the life cycles of various animals, children learn what animals need to survive and how they change over time. </a:t>
                      </a:r>
                      <a:r>
                        <a:rPr lang="en-GB" sz="1000">
                          <a:solidFill>
                            <a:schemeClr val="dk1"/>
                          </a:solidFill>
                          <a:latin typeface="Lato"/>
                          <a:ea typeface="Lato"/>
                          <a:cs typeface="Lato"/>
                          <a:sym typeface="Lato"/>
                        </a:rPr>
                        <a:t>They</a:t>
                      </a:r>
                      <a:r>
                        <a:rPr lang="en-GB" sz="1000" cap="none" strike="noStrike">
                          <a:solidFill>
                            <a:schemeClr val="dk1"/>
                          </a:solidFill>
                          <a:latin typeface="Lato"/>
                          <a:ea typeface="Lato"/>
                          <a:cs typeface="Lato"/>
                          <a:sym typeface="Lato"/>
                        </a:rPr>
                        <a:t> collect data that allows them to observe changes in their peers, while also developing their ability to take measurements and record data. They consider the role of expert scientific knowledge in careers that inform people to make healthy choices.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39735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Summer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cap="none" strike="noStrike">
                          <a:solidFill>
                            <a:schemeClr val="dk1"/>
                          </a:solidFill>
                          <a:latin typeface="Lato"/>
                          <a:ea typeface="Lato"/>
                          <a:cs typeface="Lato"/>
                          <a:sym typeface="Lato"/>
                        </a:rPr>
                        <a:t>Plants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lang="en-GB" sz="1400" cap="none" strike="noStrike">
                          <a:solidFill>
                            <a:srgbClr val="0097A7"/>
                          </a:solidFill>
                          <a:latin typeface="Lato"/>
                          <a:ea typeface="Lato"/>
                          <a:cs typeface="Lato"/>
                          <a:sym typeface="Lato"/>
                        </a:rPr>
                        <a:t>Summer 2</a:t>
                      </a:r>
                      <a:endParaRPr b="1" sz="1400" cap="none" strike="noStrike">
                        <a:solidFill>
                          <a:srgbClr val="0097A7"/>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0000">
                        <a:alpha val="0"/>
                      </a:srgbClr>
                    </a:solidFill>
                  </a:tcPr>
                </a:tc>
                <a:tc>
                  <a:txBody>
                    <a:bodyPr/>
                    <a:lstStyle/>
                    <a:p>
                      <a:pPr indent="0" lvl="0" marL="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Making connections</a:t>
                      </a:r>
                      <a:endParaRPr b="1" sz="110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500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1000" cap="none" strike="noStrike">
                          <a:solidFill>
                            <a:srgbClr val="009BAF"/>
                          </a:solidFill>
                          <a:latin typeface="Lato"/>
                          <a:ea typeface="Lato"/>
                          <a:cs typeface="Lato"/>
                          <a:sym typeface="Lato"/>
                        </a:rPr>
                        <a:t>Plant growth</a:t>
                      </a:r>
                      <a:endParaRPr b="1" sz="100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Using their prior knowledge of important plant structures, children explain what factors are needed for successful growth and compare how those needs vary across different plants. They grow plants from seeds and bulbs to ascertain the needs for initial development and compare this to the survival needs of plants in later growth phases. Pupils take their own measurements and reflect on historical examples to understand how conclusions can be drawn.</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rtl="0" algn="l">
                        <a:spcBef>
                          <a:spcPts val="0"/>
                        </a:spcBef>
                        <a:spcAft>
                          <a:spcPts val="0"/>
                        </a:spcAft>
                        <a:buClr>
                          <a:schemeClr val="dk1"/>
                        </a:buClr>
                        <a:buSzPts val="1100"/>
                        <a:buFont typeface="Arial"/>
                        <a:buNone/>
                      </a:pPr>
                      <a:r>
                        <a:rPr b="1" lang="en-GB" sz="1000">
                          <a:solidFill>
                            <a:srgbClr val="169CAE"/>
                          </a:solidFill>
                          <a:latin typeface="Lato"/>
                          <a:ea typeface="Lato"/>
                          <a:cs typeface="Lato"/>
                          <a:sym typeface="Lato"/>
                        </a:rPr>
                        <a:t>Plant-based materials</a:t>
                      </a:r>
                      <a:endParaRPr b="1"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rgbClr val="0E101A"/>
                          </a:solidFill>
                          <a:latin typeface="Lato"/>
                          <a:ea typeface="Lato"/>
                          <a:cs typeface="Lato"/>
                          <a:sym typeface="Lato"/>
                        </a:rPr>
                        <a:t>Identifying ways to reduce, reuse and recycle, children draw on their knowledge of properties to invent creative uses for old objects. They discover some natural materials derived from plants and look at the processes involved in making paper. Using their observational skills, they conduct simple tests to choose the most suitable material for homemade plant pots, venturing outdoors to find natural materials to decorate them.</a:t>
                      </a:r>
                      <a:endParaRPr b="1" sz="1000">
                        <a:latin typeface="Lato"/>
                        <a:ea typeface="Lato"/>
                        <a:cs typeface="Lato"/>
                        <a:sym typeface="Lato"/>
                      </a:endParaRPr>
                    </a:p>
                    <a:p>
                      <a:pPr indent="0" lvl="0" marL="0" rtl="0" algn="l">
                        <a:lnSpc>
                          <a:spcPct val="100000"/>
                        </a:lnSpc>
                        <a:spcBef>
                          <a:spcPts val="0"/>
                        </a:spcBef>
                        <a:spcAft>
                          <a:spcPts val="0"/>
                        </a:spcAft>
                        <a:buClr>
                          <a:srgbClr val="000000"/>
                        </a:buClr>
                        <a:buSzPts val="1100"/>
                        <a:buFont typeface="Arial"/>
                        <a:buNone/>
                      </a:pPr>
                      <a:r>
                        <a:t/>
                      </a:r>
                      <a:endParaRPr sz="100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bl>
          </a:graphicData>
        </a:graphic>
      </p:graphicFrame>
      <p:sp>
        <p:nvSpPr>
          <p:cNvPr id="254" name="Google Shape;254;p38"/>
          <p:cNvSpPr txBox="1"/>
          <p:nvPr>
            <p:ph idx="1" type="subTitle"/>
          </p:nvPr>
        </p:nvSpPr>
        <p:spPr>
          <a:xfrm>
            <a:off x="-13050" y="-12650"/>
            <a:ext cx="10692000" cy="515100"/>
          </a:xfrm>
          <a:prstGeom prst="rect">
            <a:avLst/>
          </a:prstGeom>
          <a:noFill/>
          <a:ln>
            <a:noFill/>
          </a:ln>
        </p:spPr>
        <p:txBody>
          <a:bodyPr anchorCtr="0" anchor="t" bIns="116050" lIns="116050" spcFirstLastPara="1" rIns="116050" wrap="square" tIns="116050">
            <a:normAutofit lnSpcReduction="20000"/>
          </a:bodyPr>
          <a:lstStyle/>
          <a:p>
            <a:pPr indent="0" lvl="0" marL="0" rtl="0" algn="ctr">
              <a:lnSpc>
                <a:spcPct val="100000"/>
              </a:lnSpc>
              <a:spcBef>
                <a:spcPts val="0"/>
              </a:spcBef>
              <a:spcAft>
                <a:spcPts val="0"/>
              </a:spcAft>
              <a:buSzPts val="2200"/>
              <a:buNone/>
            </a:pPr>
            <a:r>
              <a:rPr lang="en-GB"/>
              <a:t>Science curriculum overview for parents and carers </a:t>
            </a:r>
            <a:r>
              <a:rPr lang="en-GB"/>
              <a:t> (</a:t>
            </a:r>
            <a:r>
              <a:rPr lang="en-GB">
                <a:solidFill>
                  <a:srgbClr val="FAEA2A"/>
                </a:solidFill>
              </a:rPr>
              <a:t>Key stage 1</a:t>
            </a:r>
            <a:r>
              <a:rPr lang="en-GB"/>
              <a:t>)</a:t>
            </a:r>
            <a:endParaRPr/>
          </a:p>
        </p:txBody>
      </p:sp>
      <p:sp>
        <p:nvSpPr>
          <p:cNvPr id="255" name="Google Shape;255;p38">
            <a:hlinkClick r:id="rId6"/>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6" name="Google Shape;256;p38">
            <a:hlinkClick r:id="rId7"/>
          </p:cNvPr>
          <p:cNvSpPr/>
          <p:nvPr/>
        </p:nvSpPr>
        <p:spPr>
          <a:xfrm>
            <a:off x="-13050" y="27100"/>
            <a:ext cx="10692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aphicFrame>
        <p:nvGraphicFramePr>
          <p:cNvPr id="261" name="Google Shape;261;p39"/>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gridCol w="4006825"/>
                <a:gridCol w="1056275"/>
                <a:gridCol w="4272750"/>
              </a:tblGrid>
              <a:tr h="462625">
                <a:tc>
                  <a:txBody>
                    <a:bodyPr/>
                    <a:lstStyle/>
                    <a:p>
                      <a:pPr indent="0" lvl="0" marL="0" marR="0" rtl="0" algn="ctr">
                        <a:lnSpc>
                          <a:spcPct val="100000"/>
                        </a:lnSpc>
                        <a:spcBef>
                          <a:spcPts val="0"/>
                        </a:spcBef>
                        <a:spcAft>
                          <a:spcPts val="0"/>
                        </a:spcAft>
                        <a:buClr>
                          <a:srgbClr val="000000"/>
                        </a:buClr>
                        <a:buSzPts val="1500"/>
                        <a:buFont typeface="Arial"/>
                        <a:buNone/>
                      </a:pPr>
                      <a:r>
                        <a:t/>
                      </a:r>
                      <a:endParaRPr b="1" sz="1500" u="none" cap="none" strike="noStrike">
                        <a:latin typeface="Lato"/>
                        <a:ea typeface="Lato"/>
                        <a:cs typeface="Lato"/>
                        <a:sym typeface="Lato"/>
                      </a:endParaRPr>
                    </a:p>
                  </a:txBody>
                  <a:tcPr marT="134375" marB="134375" marR="106900" marL="106900" anchor="ctr">
                    <a:lnL cap="flat" cmpd="sng" w="9525">
                      <a:solidFill>
                        <a:srgbClr val="009BAF">
                          <a:alpha val="0"/>
                        </a:srgbClr>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FFFFFF"/>
                          </a:solidFill>
                          <a:latin typeface="Lato"/>
                          <a:ea typeface="Lato"/>
                          <a:cs typeface="Lato"/>
                          <a:sym typeface="Lato"/>
                        </a:rPr>
                        <a:t>Year 3</a:t>
                      </a:r>
                      <a:endParaRPr b="1" sz="1400" u="none" cap="none" strike="noStrike">
                        <a:solidFill>
                          <a:srgbClr val="FFFFF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4EB5C5"/>
                    </a:solidFill>
                  </a:tcPr>
                </a:tc>
                <a:tc hMerge="1"/>
                <a:tc hMerge="1"/>
              </a:tr>
              <a:tr h="4059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Autumn 1</a:t>
                      </a:r>
                      <a:endParaRPr b="1" sz="14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u="none" cap="none" strike="noStrike">
                          <a:solidFill>
                            <a:schemeClr val="dk1"/>
                          </a:solidFill>
                          <a:latin typeface="Lato"/>
                          <a:ea typeface="Lato"/>
                          <a:cs typeface="Lato"/>
                          <a:sym typeface="Lato"/>
                        </a:rPr>
                        <a:t>Animals, including humans</a:t>
                      </a:r>
                      <a:endParaRPr b="1" sz="1000" u="none"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lang="en-GB" sz="1400" cap="none" strike="noStrike">
                          <a:solidFill>
                            <a:srgbClr val="009BAF"/>
                          </a:solidFill>
                          <a:latin typeface="Lato"/>
                          <a:ea typeface="Lato"/>
                          <a:cs typeface="Lato"/>
                          <a:sym typeface="Lato"/>
                        </a:rPr>
                        <a:t>Autumn 2</a:t>
                      </a:r>
                      <a:endParaRPr sz="1400" cap="none" strike="noStrike"/>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u="none" cap="none" strike="noStrike">
                          <a:solidFill>
                            <a:schemeClr val="dk1"/>
                          </a:solidFill>
                          <a:latin typeface="Lato"/>
                          <a:ea typeface="Lato"/>
                          <a:cs typeface="Lato"/>
                          <a:sym typeface="Lato"/>
                        </a:rPr>
                        <a:t>Forces, Earth and space</a:t>
                      </a:r>
                      <a:endParaRPr b="1" sz="1000" u="none"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532850">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1000" cap="none" strike="noStrike">
                          <a:solidFill>
                            <a:srgbClr val="009BAF"/>
                          </a:solidFill>
                          <a:uFill>
                            <a:noFill/>
                          </a:uFill>
                          <a:latin typeface="Lato"/>
                          <a:ea typeface="Lato"/>
                          <a:cs typeface="Lato"/>
                          <a:sym typeface="Lato"/>
                          <a:hlinkClick r:id="rId3">
                            <a:extLst>
                              <a:ext uri="{A12FA001-AC4F-418D-AE19-62706E023703}">
                                <ahyp:hlinkClr val="tx"/>
                              </a:ext>
                            </a:extLst>
                          </a:hlinkClick>
                        </a:rPr>
                        <a:t>Movement and nutrition</a:t>
                      </a:r>
                      <a:endParaRPr b="1" sz="100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Studying the human skeleton, children identify key bones and compare them to other animals explaining the role within the body. Pupils explore how changes in muscles result in movement and the implications these discoveries have in the scientific development of prosthetic limbs. They study how energy is used by the body, what constitutes a balanced diet in humans and how research contributes to nutritionist expertise.</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1000" cap="none" strike="noStrike">
                          <a:solidFill>
                            <a:srgbClr val="0A9FAF"/>
                          </a:solidFill>
                          <a:uFill>
                            <a:noFill/>
                          </a:uFill>
                          <a:latin typeface="Lato"/>
                          <a:ea typeface="Lato"/>
                          <a:cs typeface="Lato"/>
                          <a:sym typeface="Lato"/>
                          <a:hlinkClick r:id="rId4">
                            <a:extLst>
                              <a:ext uri="{A12FA001-AC4F-418D-AE19-62706E023703}">
                                <ahyp:hlinkClr val="tx"/>
                              </a:ext>
                            </a:extLst>
                          </a:hlinkClick>
                        </a:rPr>
                        <a:t>Forces and magnets</a:t>
                      </a:r>
                      <a:endParaRPr b="1" sz="100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Investigating the movement of vehicles on different surfaces, children learn about the impact of friction and compare uses and drawbacks. They broaden their experience in writing scientific</a:t>
                      </a:r>
                      <a:r>
                        <a:rPr lang="en-GB" sz="1000">
                          <a:solidFill>
                            <a:schemeClr val="dk1"/>
                          </a:solidFill>
                          <a:latin typeface="Lato"/>
                          <a:ea typeface="Lato"/>
                          <a:cs typeface="Lato"/>
                          <a:sym typeface="Lato"/>
                        </a:rPr>
                        <a:t> methods</a:t>
                      </a:r>
                      <a:r>
                        <a:rPr lang="en-GB" sz="1000" cap="none" strike="noStrike">
                          <a:solidFill>
                            <a:schemeClr val="dk1"/>
                          </a:solidFill>
                          <a:latin typeface="Lato"/>
                          <a:ea typeface="Lato"/>
                          <a:cs typeface="Lato"/>
                          <a:sym typeface="Lato"/>
                        </a:rPr>
                        <a:t> and recording data as they investigate contact and non-contact forces. Pupils explore the properties of different magnets and use this to understand </a:t>
                      </a:r>
                      <a:endParaRPr b="1" sz="1000" cap="none" strike="noStrike">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their uses.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059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Spring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cap="none" strike="noStrike">
                          <a:solidFill>
                            <a:schemeClr val="dk1"/>
                          </a:solidFill>
                          <a:latin typeface="Lato"/>
                          <a:ea typeface="Lato"/>
                          <a:cs typeface="Lato"/>
                          <a:sym typeface="Lato"/>
                        </a:rPr>
                        <a:t>Materials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lang="en-GB" sz="1400" cap="none" strike="noStrike">
                          <a:solidFill>
                            <a:srgbClr val="009BAF"/>
                          </a:solidFill>
                          <a:latin typeface="Lato"/>
                          <a:ea typeface="Lato"/>
                          <a:cs typeface="Lato"/>
                          <a:sym typeface="Lato"/>
                        </a:rPr>
                        <a:t>Spring 2</a:t>
                      </a:r>
                      <a:endParaRPr b="1" sz="1500"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cap="none" strike="noStrike">
                          <a:latin typeface="Lato"/>
                          <a:ea typeface="Lato"/>
                          <a:cs typeface="Lato"/>
                          <a:sym typeface="Lato"/>
                        </a:rPr>
                        <a:t>Energy</a:t>
                      </a:r>
                      <a:endParaRPr b="1" sz="11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532850">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1000" cap="none" strike="noStrike">
                          <a:solidFill>
                            <a:srgbClr val="0A9FAF"/>
                          </a:solidFill>
                          <a:uFill>
                            <a:noFill/>
                          </a:uFill>
                          <a:latin typeface="Lato"/>
                          <a:ea typeface="Lato"/>
                          <a:cs typeface="Lato"/>
                          <a:sym typeface="Lato"/>
                          <a:hlinkClick r:id="rId5">
                            <a:extLst>
                              <a:ext uri="{A12FA001-AC4F-418D-AE19-62706E023703}">
                                <ahyp:hlinkClr val="tx"/>
                              </a:ext>
                            </a:extLst>
                          </a:hlinkClick>
                        </a:rPr>
                        <a:t>Rocks and soil</a:t>
                      </a:r>
                      <a:endParaRPr b="1" sz="100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Studying rocks and their properties, children learn </a:t>
                      </a:r>
                      <a:r>
                        <a:rPr lang="en-GB" sz="1000">
                          <a:solidFill>
                            <a:schemeClr val="dk1"/>
                          </a:solidFill>
                          <a:latin typeface="Lato"/>
                          <a:ea typeface="Lato"/>
                          <a:cs typeface="Lato"/>
                          <a:sym typeface="Lato"/>
                        </a:rPr>
                        <a:t>how to classify rocks and identify </a:t>
                      </a:r>
                      <a:r>
                        <a:rPr lang="en-GB" sz="1000" cap="none" strike="noStrike">
                          <a:solidFill>
                            <a:schemeClr val="dk1"/>
                          </a:solidFill>
                          <a:latin typeface="Lato"/>
                          <a:ea typeface="Lato"/>
                          <a:cs typeface="Lato"/>
                          <a:sym typeface="Lato"/>
                        </a:rPr>
                        <a:t>how </a:t>
                      </a:r>
                      <a:r>
                        <a:rPr lang="en-GB" sz="1000">
                          <a:solidFill>
                            <a:schemeClr val="dk1"/>
                          </a:solidFill>
                          <a:latin typeface="Lato"/>
                          <a:ea typeface="Lato"/>
                          <a:cs typeface="Lato"/>
                          <a:sym typeface="Lato"/>
                        </a:rPr>
                        <a:t>they</a:t>
                      </a:r>
                      <a:r>
                        <a:rPr lang="en-GB" sz="1000" cap="none" strike="noStrike">
                          <a:solidFill>
                            <a:schemeClr val="dk1"/>
                          </a:solidFill>
                          <a:latin typeface="Lato"/>
                          <a:ea typeface="Lato"/>
                          <a:cs typeface="Lato"/>
                          <a:sym typeface="Lato"/>
                        </a:rPr>
                        <a:t> were formed. </a:t>
                      </a:r>
                      <a:r>
                        <a:rPr lang="en-GB" sz="1000">
                          <a:solidFill>
                            <a:schemeClr val="dk1"/>
                          </a:solidFill>
                          <a:latin typeface="Lato"/>
                          <a:ea typeface="Lato"/>
                          <a:cs typeface="Lato"/>
                          <a:sym typeface="Lato"/>
                        </a:rPr>
                        <a:t>They</a:t>
                      </a:r>
                      <a:r>
                        <a:rPr lang="en-GB" sz="1000" cap="none" strike="noStrike">
                          <a:solidFill>
                            <a:schemeClr val="dk1"/>
                          </a:solidFill>
                          <a:latin typeface="Lato"/>
                          <a:ea typeface="Lato"/>
                          <a:cs typeface="Lato"/>
                          <a:sym typeface="Lato"/>
                        </a:rPr>
                        <a:t> look at the work of paleontologists to learn about </a:t>
                      </a:r>
                      <a:r>
                        <a:rPr lang="en-GB" sz="1000">
                          <a:solidFill>
                            <a:schemeClr val="dk1"/>
                          </a:solidFill>
                          <a:latin typeface="Lato"/>
                          <a:ea typeface="Lato"/>
                          <a:cs typeface="Lato"/>
                          <a:sym typeface="Lato"/>
                        </a:rPr>
                        <a:t>fossil </a:t>
                      </a:r>
                      <a:r>
                        <a:rPr lang="en-GB" sz="1000">
                          <a:solidFill>
                            <a:schemeClr val="dk1"/>
                          </a:solidFill>
                          <a:latin typeface="Lato"/>
                          <a:ea typeface="Lato"/>
                          <a:cs typeface="Lato"/>
                          <a:sym typeface="Lato"/>
                        </a:rPr>
                        <a:t>formation</a:t>
                      </a:r>
                      <a:r>
                        <a:rPr lang="en-GB" sz="1000">
                          <a:solidFill>
                            <a:schemeClr val="dk1"/>
                          </a:solidFill>
                          <a:latin typeface="Lato"/>
                          <a:ea typeface="Lato"/>
                          <a:cs typeface="Lato"/>
                          <a:sym typeface="Lato"/>
                        </a:rPr>
                        <a:t> </a:t>
                      </a:r>
                      <a:r>
                        <a:rPr lang="en-GB" sz="1000" cap="none" strike="noStrike">
                          <a:solidFill>
                            <a:schemeClr val="dk1"/>
                          </a:solidFill>
                          <a:latin typeface="Lato"/>
                          <a:ea typeface="Lato"/>
                          <a:cs typeface="Lato"/>
                          <a:sym typeface="Lato"/>
                        </a:rPr>
                        <a:t>and use models to </a:t>
                      </a:r>
                      <a:r>
                        <a:rPr lang="en-GB" sz="1000">
                          <a:solidFill>
                            <a:schemeClr val="dk1"/>
                          </a:solidFill>
                          <a:latin typeface="Lato"/>
                          <a:ea typeface="Lato"/>
                          <a:cs typeface="Lato"/>
                          <a:sym typeface="Lato"/>
                        </a:rPr>
                        <a:t>explore how fossils tell us about the past</a:t>
                      </a:r>
                      <a:r>
                        <a:rPr lang="en-GB" sz="1000" cap="none" strike="noStrike">
                          <a:solidFill>
                            <a:schemeClr val="dk1"/>
                          </a:solidFill>
                          <a:latin typeface="Lato"/>
                          <a:ea typeface="Lato"/>
                          <a:cs typeface="Lato"/>
                          <a:sym typeface="Lato"/>
                        </a:rPr>
                        <a:t>. </a:t>
                      </a:r>
                      <a:r>
                        <a:rPr lang="en-GB" sz="1000">
                          <a:solidFill>
                            <a:schemeClr val="dk1"/>
                          </a:solidFill>
                          <a:latin typeface="Lato"/>
                          <a:ea typeface="Lato"/>
                          <a:cs typeface="Lato"/>
                          <a:sym typeface="Lato"/>
                        </a:rPr>
                        <a:t>Pupils </a:t>
                      </a:r>
                      <a:r>
                        <a:rPr lang="en-GB" sz="1000" cap="none" strike="noStrike">
                          <a:solidFill>
                            <a:schemeClr val="dk1"/>
                          </a:solidFill>
                          <a:latin typeface="Lato"/>
                          <a:ea typeface="Lato"/>
                          <a:cs typeface="Lato"/>
                          <a:sym typeface="Lato"/>
                        </a:rPr>
                        <a:t>investigat</a:t>
                      </a:r>
                      <a:r>
                        <a:rPr lang="en-GB" sz="1000">
                          <a:solidFill>
                            <a:schemeClr val="dk1"/>
                          </a:solidFill>
                          <a:latin typeface="Lato"/>
                          <a:ea typeface="Lato"/>
                          <a:cs typeface="Lato"/>
                          <a:sym typeface="Lato"/>
                        </a:rPr>
                        <a:t>e the physical properties of</a:t>
                      </a:r>
                      <a:r>
                        <a:rPr lang="en-GB" sz="1000" cap="none" strike="noStrike">
                          <a:solidFill>
                            <a:schemeClr val="dk1"/>
                          </a:solidFill>
                          <a:latin typeface="Lato"/>
                          <a:ea typeface="Lato"/>
                          <a:cs typeface="Lato"/>
                          <a:sym typeface="Lato"/>
                        </a:rPr>
                        <a:t> rocks and lin</a:t>
                      </a:r>
                      <a:r>
                        <a:rPr lang="en-GB" sz="1000">
                          <a:solidFill>
                            <a:schemeClr val="dk1"/>
                          </a:solidFill>
                          <a:latin typeface="Lato"/>
                          <a:ea typeface="Lato"/>
                          <a:cs typeface="Lato"/>
                          <a:sym typeface="Lato"/>
                        </a:rPr>
                        <a:t>k these to their </a:t>
                      </a:r>
                      <a:r>
                        <a:rPr lang="en-GB" sz="1000" cap="none" strike="noStrike">
                          <a:solidFill>
                            <a:schemeClr val="dk1"/>
                          </a:solidFill>
                          <a:latin typeface="Lato"/>
                          <a:ea typeface="Lato"/>
                          <a:cs typeface="Lato"/>
                          <a:sym typeface="Lato"/>
                        </a:rPr>
                        <a:t>particular uses</a:t>
                      </a:r>
                      <a:r>
                        <a:rPr lang="en-GB" sz="1000">
                          <a:solidFill>
                            <a:schemeClr val="dk1"/>
                          </a:solidFill>
                          <a:latin typeface="Lato"/>
                          <a:ea typeface="Lato"/>
                          <a:cs typeface="Lato"/>
                          <a:sym typeface="Lato"/>
                        </a:rPr>
                        <a:t> and explore soil </a:t>
                      </a:r>
                      <a:r>
                        <a:rPr lang="en-GB" sz="1000" cap="none" strike="noStrike">
                          <a:solidFill>
                            <a:schemeClr val="dk1"/>
                          </a:solidFill>
                          <a:latin typeface="Lato"/>
                          <a:ea typeface="Lato"/>
                          <a:cs typeface="Lato"/>
                          <a:sym typeface="Lato"/>
                        </a:rPr>
                        <a:t>formation, separate </a:t>
                      </a:r>
                      <a:r>
                        <a:rPr lang="en-GB" sz="1000">
                          <a:solidFill>
                            <a:schemeClr val="dk1"/>
                          </a:solidFill>
                          <a:latin typeface="Lato"/>
                          <a:ea typeface="Lato"/>
                          <a:cs typeface="Lato"/>
                          <a:sym typeface="Lato"/>
                        </a:rPr>
                        <a:t>soil using a </a:t>
                      </a:r>
                      <a:r>
                        <a:rPr lang="en-GB" sz="1000">
                          <a:solidFill>
                            <a:schemeClr val="dk1"/>
                          </a:solidFill>
                          <a:latin typeface="Lato"/>
                          <a:ea typeface="Lato"/>
                          <a:cs typeface="Lato"/>
                          <a:sym typeface="Lato"/>
                        </a:rPr>
                        <a:t>sedimentation</a:t>
                      </a:r>
                      <a:r>
                        <a:rPr lang="en-GB" sz="1000">
                          <a:solidFill>
                            <a:schemeClr val="dk1"/>
                          </a:solidFill>
                          <a:latin typeface="Lato"/>
                          <a:ea typeface="Lato"/>
                          <a:cs typeface="Lato"/>
                          <a:sym typeface="Lato"/>
                        </a:rPr>
                        <a:t> jar </a:t>
                      </a:r>
                      <a:r>
                        <a:rPr lang="en-GB" sz="1000" cap="none" strike="noStrike">
                          <a:solidFill>
                            <a:schemeClr val="dk1"/>
                          </a:solidFill>
                          <a:latin typeface="Lato"/>
                          <a:ea typeface="Lato"/>
                          <a:cs typeface="Lato"/>
                          <a:sym typeface="Lato"/>
                        </a:rPr>
                        <a:t>and </a:t>
                      </a:r>
                      <a:r>
                        <a:rPr lang="en-GB" sz="1000">
                          <a:solidFill>
                            <a:schemeClr val="dk1"/>
                          </a:solidFill>
                          <a:latin typeface="Lato"/>
                          <a:ea typeface="Lato"/>
                          <a:cs typeface="Lato"/>
                          <a:sym typeface="Lato"/>
                        </a:rPr>
                        <a:t>test soil drainage</a:t>
                      </a:r>
                      <a:r>
                        <a:rPr lang="en-GB" sz="1000" cap="none" strike="noStrike">
                          <a:solidFill>
                            <a:schemeClr val="dk1"/>
                          </a:solidFill>
                          <a:latin typeface="Lato"/>
                          <a:ea typeface="Lato"/>
                          <a:cs typeface="Lato"/>
                          <a:sym typeface="Lato"/>
                        </a:rPr>
                        <a:t>.</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1000" cap="none" strike="noStrike">
                          <a:solidFill>
                            <a:srgbClr val="009BAF"/>
                          </a:solidFill>
                          <a:latin typeface="Lato"/>
                          <a:ea typeface="Lato"/>
                          <a:cs typeface="Lato"/>
                          <a:sym typeface="Lato"/>
                        </a:rPr>
                        <a:t>Light and shadows</a:t>
                      </a:r>
                      <a:endParaRPr b="1" sz="100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Identifying examples of </a:t>
                      </a:r>
                      <a:r>
                        <a:rPr lang="en-GB" sz="1000">
                          <a:solidFill>
                            <a:schemeClr val="dk1"/>
                          </a:solidFill>
                          <a:latin typeface="Lato"/>
                          <a:ea typeface="Lato"/>
                          <a:cs typeface="Lato"/>
                          <a:sym typeface="Lato"/>
                        </a:rPr>
                        <a:t>light sources,</a:t>
                      </a:r>
                      <a:r>
                        <a:rPr lang="en-GB" sz="1000" cap="none" strike="noStrike">
                          <a:solidFill>
                            <a:schemeClr val="dk1"/>
                          </a:solidFill>
                          <a:latin typeface="Lato"/>
                          <a:ea typeface="Lato"/>
                          <a:cs typeface="Lato"/>
                          <a:sym typeface="Lato"/>
                        </a:rPr>
                        <a:t> children learn </a:t>
                      </a:r>
                      <a:r>
                        <a:rPr lang="en-GB" sz="1000">
                          <a:solidFill>
                            <a:schemeClr val="dk1"/>
                          </a:solidFill>
                          <a:latin typeface="Lato"/>
                          <a:ea typeface="Lato"/>
                          <a:cs typeface="Lato"/>
                          <a:sym typeface="Lato"/>
                        </a:rPr>
                        <a:t>that</a:t>
                      </a:r>
                      <a:r>
                        <a:rPr lang="en-GB" sz="1000" cap="none" strike="noStrike">
                          <a:solidFill>
                            <a:schemeClr val="dk1"/>
                          </a:solidFill>
                          <a:latin typeface="Lato"/>
                          <a:ea typeface="Lato"/>
                          <a:cs typeface="Lato"/>
                          <a:sym typeface="Lato"/>
                        </a:rPr>
                        <a:t> light </a:t>
                      </a:r>
                      <a:r>
                        <a:rPr lang="en-GB" sz="1000">
                          <a:solidFill>
                            <a:schemeClr val="dk1"/>
                          </a:solidFill>
                          <a:latin typeface="Lato"/>
                          <a:ea typeface="Lato"/>
                          <a:cs typeface="Lato"/>
                          <a:sym typeface="Lato"/>
                        </a:rPr>
                        <a:t>is needed to see and how its absence causes darkness</a:t>
                      </a:r>
                      <a:r>
                        <a:rPr lang="en-GB" sz="1000" cap="none" strike="noStrike">
                          <a:solidFill>
                            <a:schemeClr val="dk1"/>
                          </a:solidFill>
                          <a:latin typeface="Lato"/>
                          <a:ea typeface="Lato"/>
                          <a:cs typeface="Lato"/>
                          <a:sym typeface="Lato"/>
                        </a:rPr>
                        <a:t>. Children investigate reflection and shadow formation, including how different factors change the shadows observed. They explor</a:t>
                      </a:r>
                      <a:r>
                        <a:rPr lang="en-GB" sz="1000">
                          <a:solidFill>
                            <a:schemeClr val="dk1"/>
                          </a:solidFill>
                          <a:latin typeface="Lato"/>
                          <a:ea typeface="Lato"/>
                          <a:cs typeface="Lato"/>
                          <a:sym typeface="Lato"/>
                        </a:rPr>
                        <a:t>e </a:t>
                      </a:r>
                      <a:r>
                        <a:rPr lang="en-GB" sz="1000" cap="none" strike="noStrike">
                          <a:solidFill>
                            <a:schemeClr val="dk1"/>
                          </a:solidFill>
                          <a:latin typeface="Lato"/>
                          <a:ea typeface="Lato"/>
                          <a:cs typeface="Lato"/>
                          <a:sym typeface="Lato"/>
                        </a:rPr>
                        <a:t>how shadows can be used to entertain in the arts and </a:t>
                      </a:r>
                      <a:r>
                        <a:rPr lang="en-GB" sz="1000">
                          <a:solidFill>
                            <a:schemeClr val="dk1"/>
                          </a:solidFill>
                          <a:latin typeface="Lato"/>
                          <a:ea typeface="Lato"/>
                          <a:cs typeface="Lato"/>
                          <a:sym typeface="Lato"/>
                        </a:rPr>
                        <a:t>create shadow puppets to recount how different people work or experiment with light</a:t>
                      </a:r>
                      <a:r>
                        <a:rPr lang="en-GB" sz="1000" cap="none" strike="noStrike">
                          <a:solidFill>
                            <a:schemeClr val="dk1"/>
                          </a:solidFill>
                          <a:latin typeface="Lato"/>
                          <a:ea typeface="Lato"/>
                          <a:cs typeface="Lato"/>
                          <a:sym typeface="Lato"/>
                        </a:rPr>
                        <a:t>.</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059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Summer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cap="none" strike="noStrike">
                          <a:latin typeface="Lato"/>
                          <a:ea typeface="Lato"/>
                          <a:cs typeface="Lato"/>
                          <a:sym typeface="Lato"/>
                        </a:rPr>
                        <a:t>Plants</a:t>
                      </a:r>
                      <a:endParaRPr b="1" sz="11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lang="en-GB" sz="1400" cap="none" strike="noStrike">
                          <a:solidFill>
                            <a:srgbClr val="0097A7"/>
                          </a:solidFill>
                          <a:latin typeface="Lato"/>
                          <a:ea typeface="Lato"/>
                          <a:cs typeface="Lato"/>
                          <a:sym typeface="Lato"/>
                        </a:rPr>
                        <a:t>Summer 2</a:t>
                      </a:r>
                      <a:endParaRPr b="1" sz="1400" cap="none" strike="noStrike">
                        <a:solidFill>
                          <a:srgbClr val="0097A7"/>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0000">
                        <a:alpha val="0"/>
                      </a:srgbClr>
                    </a:solidFill>
                  </a:tcPr>
                </a:tc>
                <a:tc>
                  <a:txBody>
                    <a:bodyPr/>
                    <a:lstStyle/>
                    <a:p>
                      <a:pPr indent="0" lvl="0" marL="0" rtl="0" algn="ctr">
                        <a:lnSpc>
                          <a:spcPct val="100000"/>
                        </a:lnSpc>
                        <a:spcBef>
                          <a:spcPts val="0"/>
                        </a:spcBef>
                        <a:spcAft>
                          <a:spcPts val="0"/>
                        </a:spcAft>
                        <a:buClr>
                          <a:srgbClr val="000000"/>
                        </a:buClr>
                        <a:buSzPts val="1100"/>
                        <a:buFont typeface="Arial"/>
                        <a:buNone/>
                      </a:pPr>
                      <a:r>
                        <a:rPr b="1" lang="en-GB" sz="1100">
                          <a:latin typeface="Lato"/>
                          <a:ea typeface="Lato"/>
                          <a:cs typeface="Lato"/>
                          <a:sym typeface="Lato"/>
                        </a:rPr>
                        <a:t>Making connections</a:t>
                      </a:r>
                      <a:endParaRPr b="1" sz="110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532850">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1000" cap="none" strike="noStrike">
                          <a:solidFill>
                            <a:srgbClr val="009BAF"/>
                          </a:solidFill>
                          <a:latin typeface="Lato"/>
                          <a:ea typeface="Lato"/>
                          <a:cs typeface="Lato"/>
                          <a:sym typeface="Lato"/>
                        </a:rPr>
                        <a:t>Plant reproduction</a:t>
                      </a:r>
                      <a:endParaRPr b="1" sz="100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1000" cap="none" strike="noStrike">
                          <a:solidFill>
                            <a:schemeClr val="dk1"/>
                          </a:solidFill>
                          <a:latin typeface="Lato"/>
                          <a:ea typeface="Lato"/>
                          <a:cs typeface="Lato"/>
                          <a:sym typeface="Lato"/>
                        </a:rPr>
                        <a:t>Building on their prior knowledge of plant structures, children describe the functions of named parts and use evidence to explain their significance in plant development. </a:t>
                      </a:r>
                      <a:r>
                        <a:rPr lang="en-GB" sz="1000">
                          <a:solidFill>
                            <a:schemeClr val="dk1"/>
                          </a:solidFill>
                          <a:latin typeface="Lato"/>
                          <a:ea typeface="Lato"/>
                          <a:cs typeface="Lato"/>
                          <a:sym typeface="Lato"/>
                        </a:rPr>
                        <a:t>They</a:t>
                      </a:r>
                      <a:r>
                        <a:rPr lang="en-GB" sz="1000" cap="none" strike="noStrike">
                          <a:solidFill>
                            <a:schemeClr val="dk1"/>
                          </a:solidFill>
                          <a:latin typeface="Lato"/>
                          <a:ea typeface="Lato"/>
                          <a:cs typeface="Lato"/>
                          <a:sym typeface="Lato"/>
                        </a:rPr>
                        <a:t> investigate further factors that may affect the growth of plants and compete with their peers to disperse seeds in a variety of ways. They explore how seeds vary and define the type of plant they are studying, as well as looking at how seed shapes have inspired modern technologies.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rtl="0" algn="l">
                        <a:spcBef>
                          <a:spcPts val="0"/>
                        </a:spcBef>
                        <a:spcAft>
                          <a:spcPts val="0"/>
                        </a:spcAft>
                        <a:buClr>
                          <a:schemeClr val="dk1"/>
                        </a:buClr>
                        <a:buSzPts val="1100"/>
                        <a:buFont typeface="Arial"/>
                        <a:buNone/>
                      </a:pPr>
                      <a:r>
                        <a:rPr b="1" lang="en-GB" sz="1000">
                          <a:solidFill>
                            <a:srgbClr val="169CAE"/>
                          </a:solidFill>
                          <a:latin typeface="Lato"/>
                          <a:ea typeface="Lato"/>
                          <a:cs typeface="Lato"/>
                          <a:sym typeface="Lato"/>
                        </a:rPr>
                        <a:t>Does hand span affect grip strength?</a:t>
                      </a:r>
                      <a:endParaRPr b="1"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Experimenting, analysing data and drawing conclusions allows children to explore the relationship between hand span and grip strength. They test different gloves to improve grip strength and applying their newfound knowledge to design friction gloves, fostering scientific inquiry and problem-solving skills.</a:t>
                      </a:r>
                      <a:endParaRPr b="1" sz="1000">
                        <a:latin typeface="Lato"/>
                        <a:ea typeface="Lato"/>
                        <a:cs typeface="Lato"/>
                        <a:sym typeface="Lato"/>
                      </a:endParaRPr>
                    </a:p>
                    <a:p>
                      <a:pPr indent="0" lvl="0" marL="0" rtl="0" algn="l">
                        <a:lnSpc>
                          <a:spcPct val="100000"/>
                        </a:lnSpc>
                        <a:spcBef>
                          <a:spcPts val="0"/>
                        </a:spcBef>
                        <a:spcAft>
                          <a:spcPts val="0"/>
                        </a:spcAft>
                        <a:buClr>
                          <a:srgbClr val="000000"/>
                        </a:buClr>
                        <a:buSzPts val="1100"/>
                        <a:buFont typeface="Arial"/>
                        <a:buNone/>
                      </a:pPr>
                      <a:r>
                        <a:t/>
                      </a:r>
                      <a:endParaRPr sz="100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bl>
          </a:graphicData>
        </a:graphic>
      </p:graphicFrame>
      <p:sp>
        <p:nvSpPr>
          <p:cNvPr id="262" name="Google Shape;262;p39"/>
          <p:cNvSpPr txBox="1"/>
          <p:nvPr>
            <p:ph idx="1" type="subTitle"/>
          </p:nvPr>
        </p:nvSpPr>
        <p:spPr>
          <a:xfrm>
            <a:off x="-13050" y="-12650"/>
            <a:ext cx="10692000" cy="515100"/>
          </a:xfrm>
          <a:prstGeom prst="rect">
            <a:avLst/>
          </a:prstGeom>
          <a:noFill/>
          <a:ln>
            <a:noFill/>
          </a:ln>
        </p:spPr>
        <p:txBody>
          <a:bodyPr anchorCtr="0" anchor="t" bIns="116050" lIns="116050" spcFirstLastPara="1" rIns="116050" wrap="square" tIns="116050">
            <a:normAutofit lnSpcReduction="20000"/>
          </a:bodyPr>
          <a:lstStyle/>
          <a:p>
            <a:pPr indent="0" lvl="0" marL="0" rtl="0" algn="ctr">
              <a:lnSpc>
                <a:spcPct val="100000"/>
              </a:lnSpc>
              <a:spcBef>
                <a:spcPts val="0"/>
              </a:spcBef>
              <a:spcAft>
                <a:spcPts val="0"/>
              </a:spcAft>
              <a:buSzPts val="2200"/>
              <a:buNone/>
            </a:pPr>
            <a:r>
              <a:rPr lang="en-GB"/>
              <a:t>Science curriculum overview for parents and carers </a:t>
            </a:r>
            <a:r>
              <a:rPr lang="en-GB"/>
              <a:t>(</a:t>
            </a:r>
            <a:r>
              <a:rPr lang="en-GB">
                <a:solidFill>
                  <a:srgbClr val="FAEA2A"/>
                </a:solidFill>
              </a:rPr>
              <a:t>Key stage 2</a:t>
            </a:r>
            <a:r>
              <a:rPr lang="en-GB"/>
              <a:t>)</a:t>
            </a:r>
            <a:endParaRPr/>
          </a:p>
        </p:txBody>
      </p:sp>
      <p:sp>
        <p:nvSpPr>
          <p:cNvPr id="263" name="Google Shape;263;p39">
            <a:hlinkClick r:id="rId6"/>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64" name="Google Shape;264;p39">
            <a:hlinkClick r:id="rId7"/>
          </p:cNvPr>
          <p:cNvSpPr/>
          <p:nvPr/>
        </p:nvSpPr>
        <p:spPr>
          <a:xfrm>
            <a:off x="-13050" y="27100"/>
            <a:ext cx="10692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graphicFrame>
        <p:nvGraphicFramePr>
          <p:cNvPr id="269" name="Google Shape;269;p40"/>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gridCol w="4006825"/>
                <a:gridCol w="1056275"/>
                <a:gridCol w="4272750"/>
              </a:tblGrid>
              <a:tr h="476500">
                <a:tc>
                  <a:txBody>
                    <a:bodyPr/>
                    <a:lstStyle/>
                    <a:p>
                      <a:pPr indent="0" lvl="0" marL="0" marR="0" rtl="0" algn="ctr">
                        <a:lnSpc>
                          <a:spcPct val="100000"/>
                        </a:lnSpc>
                        <a:spcBef>
                          <a:spcPts val="0"/>
                        </a:spcBef>
                        <a:spcAft>
                          <a:spcPts val="0"/>
                        </a:spcAft>
                        <a:buClr>
                          <a:srgbClr val="000000"/>
                        </a:buClr>
                        <a:buSzPts val="1500"/>
                        <a:buFont typeface="Arial"/>
                        <a:buNone/>
                      </a:pPr>
                      <a:r>
                        <a:t/>
                      </a:r>
                      <a:endParaRPr b="1" sz="1500" u="none" cap="none" strike="noStrike">
                        <a:latin typeface="Lato"/>
                        <a:ea typeface="Lato"/>
                        <a:cs typeface="Lato"/>
                        <a:sym typeface="Lato"/>
                      </a:endParaRPr>
                    </a:p>
                  </a:txBody>
                  <a:tcPr marT="134375" marB="134375" marR="106900" marL="106900" anchor="ctr">
                    <a:lnL cap="flat" cmpd="sng" w="9525">
                      <a:solidFill>
                        <a:srgbClr val="009BAF">
                          <a:alpha val="0"/>
                        </a:srgbClr>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FFFFFF"/>
                          </a:solidFill>
                          <a:latin typeface="Lato"/>
                          <a:ea typeface="Lato"/>
                          <a:cs typeface="Lato"/>
                          <a:sym typeface="Lato"/>
                        </a:rPr>
                        <a:t>Year 4</a:t>
                      </a:r>
                      <a:endParaRPr b="1" sz="1400" u="none" cap="none" strike="noStrike">
                        <a:solidFill>
                          <a:srgbClr val="FFFFF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4EB5C5"/>
                    </a:solidFill>
                  </a:tcPr>
                </a:tc>
                <a:tc hMerge="1"/>
                <a:tc hMerge="1"/>
              </a:tr>
              <a:tr h="4035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Autumn 1</a:t>
                      </a:r>
                      <a:endParaRPr b="1" sz="14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Animals, including humans</a:t>
                      </a:r>
                      <a:endParaRPr b="1" sz="1100" u="none"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cap="none" strike="noStrike">
                          <a:solidFill>
                            <a:srgbClr val="009BAF"/>
                          </a:solidFill>
                          <a:latin typeface="Lato"/>
                          <a:ea typeface="Lato"/>
                          <a:cs typeface="Lato"/>
                          <a:sym typeface="Lato"/>
                        </a:rPr>
                        <a:t>Autumn 2</a:t>
                      </a:r>
                      <a:endParaRPr sz="1400" cap="none" strike="noStrike"/>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0000">
                        <a:alpha val="0"/>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Energy</a:t>
                      </a:r>
                      <a:endParaRPr b="1" sz="1100" u="none"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120950">
                <a:tc vMerge="1"/>
                <a:tc>
                  <a:txBody>
                    <a:bodyPr/>
                    <a:lstStyle/>
                    <a:p>
                      <a:pPr indent="0" lvl="0" marL="0" marR="0" rtl="0" algn="l">
                        <a:lnSpc>
                          <a:spcPct val="115000"/>
                        </a:lnSpc>
                        <a:spcBef>
                          <a:spcPts val="0"/>
                        </a:spcBef>
                        <a:spcAft>
                          <a:spcPts val="0"/>
                        </a:spcAft>
                        <a:buClr>
                          <a:schemeClr val="dk1"/>
                        </a:buClr>
                        <a:buSzPts val="1100"/>
                        <a:buFont typeface="Arial"/>
                        <a:buNone/>
                      </a:pPr>
                      <a:r>
                        <a:rPr b="1" lang="en-GB" sz="1000" cap="none" strike="noStrike">
                          <a:solidFill>
                            <a:srgbClr val="009BAF"/>
                          </a:solidFill>
                          <a:uFill>
                            <a:noFill/>
                          </a:uFill>
                          <a:latin typeface="Lato"/>
                          <a:ea typeface="Lato"/>
                          <a:cs typeface="Lato"/>
                          <a:sym typeface="Lato"/>
                          <a:hlinkClick r:id="rId3">
                            <a:extLst>
                              <a:ext uri="{A12FA001-AC4F-418D-AE19-62706E023703}">
                                <ahyp:hlinkClr val="tx"/>
                              </a:ext>
                            </a:extLst>
                          </a:hlinkClick>
                        </a:rPr>
                        <a:t>Digestion and food</a:t>
                      </a:r>
                      <a:r>
                        <a:rPr b="1" lang="en-GB" sz="1000" cap="none" strike="noStrike">
                          <a:solidFill>
                            <a:schemeClr val="hlink"/>
                          </a:solidFill>
                          <a:uFill>
                            <a:noFill/>
                          </a:uFill>
                          <a:latin typeface="Lato"/>
                          <a:ea typeface="Lato"/>
                          <a:cs typeface="Lato"/>
                          <a:sym typeface="Lato"/>
                          <a:hlinkClick r:id="rId4"/>
                        </a:rPr>
                        <a:t> </a:t>
                      </a:r>
                      <a:endParaRPr b="1" sz="100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Using models, children describe the function of key organs in the digestive system. </a:t>
                      </a:r>
                      <a:r>
                        <a:rPr lang="en-GB" sz="950">
                          <a:solidFill>
                            <a:schemeClr val="dk1"/>
                          </a:solidFill>
                          <a:latin typeface="Lato"/>
                          <a:ea typeface="Lato"/>
                          <a:cs typeface="Lato"/>
                          <a:sym typeface="Lato"/>
                        </a:rPr>
                        <a:t>They</a:t>
                      </a:r>
                      <a:r>
                        <a:rPr lang="en-GB" sz="950" cap="none" strike="noStrike">
                          <a:solidFill>
                            <a:schemeClr val="dk1"/>
                          </a:solidFill>
                          <a:latin typeface="Lato"/>
                          <a:ea typeface="Lato"/>
                          <a:cs typeface="Lato"/>
                          <a:sym typeface="Lato"/>
                        </a:rPr>
                        <a:t> identify the types of human teeth </a:t>
                      </a:r>
                      <a:r>
                        <a:rPr lang="en-GB" sz="950" cap="none" strike="noStrike">
                          <a:solidFill>
                            <a:schemeClr val="dk1"/>
                          </a:solidFill>
                          <a:latin typeface="Lato"/>
                          <a:ea typeface="Lato"/>
                          <a:cs typeface="Lato"/>
                          <a:sym typeface="Lato"/>
                        </a:rPr>
                        <a:t>to</a:t>
                      </a:r>
                      <a:r>
                        <a:rPr lang="en-GB" sz="950" cap="none" strike="noStrike">
                          <a:solidFill>
                            <a:schemeClr val="dk1"/>
                          </a:solidFill>
                          <a:latin typeface="Lato"/>
                          <a:ea typeface="Lato"/>
                          <a:cs typeface="Lato"/>
                          <a:sym typeface="Lato"/>
                        </a:rPr>
                        <a:t> create their own model and investigate factors that impact our dental health. They compare human teeth to other animals’ and consider this in the light of prior knowledge about predators, prey and food chains. Children take on the role of a naturalist investigating animal faeces for clues about diet, digestion and dentition.</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marR="0" rtl="0" algn="l">
                        <a:lnSpc>
                          <a:spcPct val="115000"/>
                        </a:lnSpc>
                        <a:spcBef>
                          <a:spcPts val="0"/>
                        </a:spcBef>
                        <a:spcAft>
                          <a:spcPts val="0"/>
                        </a:spcAft>
                        <a:buClr>
                          <a:schemeClr val="dk1"/>
                        </a:buClr>
                        <a:buSzPts val="1100"/>
                        <a:buFont typeface="Arial"/>
                        <a:buNone/>
                      </a:pPr>
                      <a:r>
                        <a:rPr b="1" lang="en-GB" sz="1000" cap="none" strike="noStrike">
                          <a:solidFill>
                            <a:srgbClr val="0A9FAF"/>
                          </a:solidFill>
                          <a:uFill>
                            <a:noFill/>
                          </a:uFill>
                          <a:latin typeface="Lato"/>
                          <a:ea typeface="Lato"/>
                          <a:cs typeface="Lato"/>
                          <a:sym typeface="Lato"/>
                          <a:hlinkClick r:id="rId5">
                            <a:extLst>
                              <a:ext uri="{A12FA001-AC4F-418D-AE19-62706E023703}">
                                <ahyp:hlinkClr val="tx"/>
                              </a:ext>
                            </a:extLst>
                          </a:hlinkClick>
                        </a:rPr>
                        <a:t>Electricity and circuits</a:t>
                      </a:r>
                      <a:endParaRPr b="1" sz="100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Exploring appliances that use electricity, children learn how to work with electricity safely and build circuits. </a:t>
                      </a:r>
                      <a:r>
                        <a:rPr lang="en-GB" sz="950">
                          <a:solidFill>
                            <a:schemeClr val="dk1"/>
                          </a:solidFill>
                          <a:latin typeface="Lato"/>
                          <a:ea typeface="Lato"/>
                          <a:cs typeface="Lato"/>
                          <a:sym typeface="Lato"/>
                        </a:rPr>
                        <a:t>They</a:t>
                      </a:r>
                      <a:r>
                        <a:rPr lang="en-GB" sz="950" cap="none" strike="noStrike">
                          <a:solidFill>
                            <a:schemeClr val="dk1"/>
                          </a:solidFill>
                          <a:latin typeface="Lato"/>
                          <a:ea typeface="Lato"/>
                          <a:cs typeface="Lato"/>
                          <a:sym typeface="Lato"/>
                        </a:rPr>
                        <a:t> investigate electrical conductors and insulators and explore the relationship between the number of </a:t>
                      </a:r>
                      <a:r>
                        <a:rPr lang="en-GB" sz="950">
                          <a:solidFill>
                            <a:schemeClr val="dk1"/>
                          </a:solidFill>
                          <a:latin typeface="Lato"/>
                          <a:ea typeface="Lato"/>
                          <a:cs typeface="Lato"/>
                          <a:sym typeface="Lato"/>
                        </a:rPr>
                        <a:t>bulbs</a:t>
                      </a:r>
                      <a:r>
                        <a:rPr lang="en-GB" sz="950" cap="none" strike="noStrike">
                          <a:solidFill>
                            <a:schemeClr val="dk1"/>
                          </a:solidFill>
                          <a:latin typeface="Lato"/>
                          <a:ea typeface="Lato"/>
                          <a:cs typeface="Lato"/>
                          <a:sym typeface="Lato"/>
                        </a:rPr>
                        <a:t> and bulb brightness. Real scenarios and historical discoveries inform children about scientific progression and </a:t>
                      </a:r>
                      <a:r>
                        <a:rPr lang="en-GB" sz="950">
                          <a:solidFill>
                            <a:schemeClr val="dk1"/>
                          </a:solidFill>
                          <a:latin typeface="Lato"/>
                          <a:ea typeface="Lato"/>
                          <a:cs typeface="Lato"/>
                          <a:sym typeface="Lato"/>
                        </a:rPr>
                        <a:t>home safety.</a:t>
                      </a:r>
                      <a:endParaRPr b="1" sz="95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035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Spring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cap="none" strike="noStrike">
                          <a:latin typeface="Lato"/>
                          <a:ea typeface="Lato"/>
                          <a:cs typeface="Lato"/>
                          <a:sym typeface="Lato"/>
                        </a:rPr>
                        <a:t>Materials</a:t>
                      </a:r>
                      <a:endParaRPr b="1" sz="11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cap="none" strike="noStrike">
                          <a:solidFill>
                            <a:srgbClr val="009BAF"/>
                          </a:solidFill>
                          <a:latin typeface="Lato"/>
                          <a:ea typeface="Lato"/>
                          <a:cs typeface="Lato"/>
                          <a:sym typeface="Lato"/>
                        </a:rPr>
                        <a:t>Spring 2</a:t>
                      </a:r>
                      <a:endParaRPr b="1" sz="1500"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cap="none" strike="noStrike">
                          <a:latin typeface="Lato"/>
                          <a:ea typeface="Lato"/>
                          <a:cs typeface="Lato"/>
                          <a:sym typeface="Lato"/>
                        </a:rPr>
                        <a:t>Energy</a:t>
                      </a:r>
                      <a:endParaRPr b="1" sz="11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987575">
                <a:tc vMerge="1"/>
                <a:tc>
                  <a:txBody>
                    <a:bodyPr/>
                    <a:lstStyle/>
                    <a:p>
                      <a:pPr indent="0" lvl="0" marL="0" marR="0" rtl="0" algn="l">
                        <a:lnSpc>
                          <a:spcPct val="115000"/>
                        </a:lnSpc>
                        <a:spcBef>
                          <a:spcPts val="0"/>
                        </a:spcBef>
                        <a:spcAft>
                          <a:spcPts val="0"/>
                        </a:spcAft>
                        <a:buClr>
                          <a:schemeClr val="dk1"/>
                        </a:buClr>
                        <a:buSzPts val="1100"/>
                        <a:buFont typeface="Arial"/>
                        <a:buNone/>
                      </a:pPr>
                      <a:r>
                        <a:rPr b="1" lang="en-GB" sz="1000" cap="none" strike="noStrike">
                          <a:solidFill>
                            <a:srgbClr val="0A9FAF"/>
                          </a:solidFill>
                          <a:uFill>
                            <a:noFill/>
                          </a:uFill>
                          <a:latin typeface="Lato"/>
                          <a:ea typeface="Lato"/>
                          <a:cs typeface="Lato"/>
                          <a:sym typeface="Lato"/>
                          <a:hlinkClick r:id="rId6">
                            <a:extLst>
                              <a:ext uri="{A12FA001-AC4F-418D-AE19-62706E023703}">
                                <ahyp:hlinkClr val="tx"/>
                              </a:ext>
                            </a:extLst>
                          </a:hlinkClick>
                        </a:rPr>
                        <a:t>States of matter</a:t>
                      </a:r>
                      <a:endParaRPr b="1" sz="100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Investigating the properties of solids, liquids and gases, children learn about the different states of matter. They explore changes of state using relatable examples and use this to explain changes to water through the water cycle. Pupils investigate the relationship between temperature and rate of evaporation while broadening their experience of working scientifically.</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marR="0" rtl="0" algn="l">
                        <a:lnSpc>
                          <a:spcPct val="115000"/>
                        </a:lnSpc>
                        <a:spcBef>
                          <a:spcPts val="0"/>
                        </a:spcBef>
                        <a:spcAft>
                          <a:spcPts val="0"/>
                        </a:spcAft>
                        <a:buClr>
                          <a:schemeClr val="dk1"/>
                        </a:buClr>
                        <a:buSzPts val="1100"/>
                        <a:buFont typeface="Arial"/>
                        <a:buNone/>
                      </a:pPr>
                      <a:r>
                        <a:rPr b="1" lang="en-GB" sz="1000" cap="none" strike="noStrike">
                          <a:solidFill>
                            <a:srgbClr val="009BAF"/>
                          </a:solidFill>
                          <a:latin typeface="Lato"/>
                          <a:ea typeface="Lato"/>
                          <a:cs typeface="Lato"/>
                          <a:sym typeface="Lato"/>
                        </a:rPr>
                        <a:t>Sound and vibrations</a:t>
                      </a:r>
                      <a:endParaRPr b="1" sz="100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Exploring different ways of producing sounds, children learn about the relationship between vibrations and what they hear. They use examples of </a:t>
                      </a:r>
                      <a:r>
                        <a:rPr lang="en-GB" sz="950">
                          <a:solidFill>
                            <a:schemeClr val="dk1"/>
                          </a:solidFill>
                          <a:latin typeface="Lato"/>
                          <a:ea typeface="Lato"/>
                          <a:cs typeface="Lato"/>
                          <a:sym typeface="Lato"/>
                        </a:rPr>
                        <a:t>dolphins and whales </a:t>
                      </a:r>
                      <a:r>
                        <a:rPr lang="en-GB" sz="950" cap="none" strike="noStrike">
                          <a:solidFill>
                            <a:schemeClr val="dk1"/>
                          </a:solidFill>
                          <a:latin typeface="Lato"/>
                          <a:ea typeface="Lato"/>
                          <a:cs typeface="Lato"/>
                          <a:sym typeface="Lato"/>
                        </a:rPr>
                        <a:t>to develop their understanding of how sound travels between objects and investigate the role of insulation to protect our ears. Pupils explore how pitch and volume can be altered and make their own musical instruments to demonstrate these principles.</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035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Summer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GB" sz="1100">
                          <a:latin typeface="Lato"/>
                          <a:ea typeface="Lato"/>
                          <a:cs typeface="Lato"/>
                          <a:sym typeface="Lato"/>
                        </a:rPr>
                        <a:t>Living things and their habitats</a:t>
                      </a:r>
                      <a:endParaRPr b="1" sz="110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cap="none" strike="noStrike">
                          <a:solidFill>
                            <a:srgbClr val="0097A7"/>
                          </a:solidFill>
                          <a:latin typeface="Lato"/>
                          <a:ea typeface="Lato"/>
                          <a:cs typeface="Lato"/>
                          <a:sym typeface="Lato"/>
                        </a:rPr>
                        <a:t>Summer 2</a:t>
                      </a:r>
                      <a:endParaRPr b="1" sz="1400" cap="none" strike="noStrike">
                        <a:solidFill>
                          <a:srgbClr val="0097A7"/>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0000">
                        <a:alpha val="0"/>
                      </a:srgbClr>
                    </a:solidFill>
                  </a:tcPr>
                </a:tc>
                <a:tc>
                  <a:txBody>
                    <a:bodyPr/>
                    <a:lstStyle/>
                    <a:p>
                      <a:pPr indent="0" lvl="0" marL="0" rtl="0" algn="ctr">
                        <a:lnSpc>
                          <a:spcPct val="115000"/>
                        </a:lnSpc>
                        <a:spcBef>
                          <a:spcPts val="0"/>
                        </a:spcBef>
                        <a:spcAft>
                          <a:spcPts val="0"/>
                        </a:spcAft>
                        <a:buClr>
                          <a:srgbClr val="000000"/>
                        </a:buClr>
                        <a:buSzPts val="1100"/>
                        <a:buFont typeface="Arial"/>
                        <a:buNone/>
                      </a:pPr>
                      <a:r>
                        <a:rPr b="1" lang="en-GB" sz="1100">
                          <a:latin typeface="Lato"/>
                          <a:ea typeface="Lato"/>
                          <a:cs typeface="Lato"/>
                          <a:sym typeface="Lato"/>
                        </a:rPr>
                        <a:t>Making connections</a:t>
                      </a:r>
                      <a:endParaRPr b="1" sz="110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120950">
                <a:tc vMerge="1"/>
                <a:tc>
                  <a:txBody>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009BAF"/>
                          </a:solidFill>
                          <a:latin typeface="Lato"/>
                          <a:ea typeface="Lato"/>
                          <a:cs typeface="Lato"/>
                          <a:sym typeface="Lato"/>
                        </a:rPr>
                        <a:t>Classification and changing habitats</a:t>
                      </a:r>
                      <a:endParaRPr b="1"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Identifying different ways living things can be grouped, children make classification keys to explore which grouping methods are most effective. Pupils study ways that habitats may change over time and understand that humans can have both positive and negative effects on their surroundings. They play the role of naturalists and review the impact of conservation programmes.</a:t>
                      </a:r>
                      <a:endParaRPr sz="950"/>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009BAF"/>
                          </a:solidFill>
                          <a:latin typeface="Lato"/>
                          <a:ea typeface="Lato"/>
                          <a:cs typeface="Lato"/>
                          <a:sym typeface="Lato"/>
                        </a:rPr>
                        <a:t>How does the flow of liquids compare?</a:t>
                      </a:r>
                      <a:endParaRPr b="1"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Revising the states of matter, children consider methods for measuring how liquids flow differently from each other. They plan and execute an enquiry, considering different ways of representing data to support a conclusion. Revisiting the digestive system, they explore how the flow of different liquids should be considered when producing different medicines.</a:t>
                      </a:r>
                      <a:endParaRPr b="1" sz="950">
                        <a:latin typeface="Lato"/>
                        <a:ea typeface="Lato"/>
                        <a:cs typeface="Lato"/>
                        <a:sym typeface="Lato"/>
                      </a:endParaRPr>
                    </a:p>
                    <a:p>
                      <a:pPr indent="0" lvl="0" marL="0" rtl="0" algn="l">
                        <a:lnSpc>
                          <a:spcPct val="115000"/>
                        </a:lnSpc>
                        <a:spcBef>
                          <a:spcPts val="0"/>
                        </a:spcBef>
                        <a:spcAft>
                          <a:spcPts val="0"/>
                        </a:spcAft>
                        <a:buClr>
                          <a:srgbClr val="000000"/>
                        </a:buClr>
                        <a:buSzPts val="1100"/>
                        <a:buFont typeface="Arial"/>
                        <a:buNone/>
                      </a:pPr>
                      <a:r>
                        <a:t/>
                      </a:r>
                      <a:endParaRPr sz="10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00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bl>
          </a:graphicData>
        </a:graphic>
      </p:graphicFrame>
      <p:sp>
        <p:nvSpPr>
          <p:cNvPr id="270" name="Google Shape;270;p40"/>
          <p:cNvSpPr txBox="1"/>
          <p:nvPr>
            <p:ph idx="1" type="subTitle"/>
          </p:nvPr>
        </p:nvSpPr>
        <p:spPr>
          <a:xfrm>
            <a:off x="-13050" y="-12650"/>
            <a:ext cx="10692000" cy="515100"/>
          </a:xfrm>
          <a:prstGeom prst="rect">
            <a:avLst/>
          </a:prstGeom>
          <a:noFill/>
          <a:ln>
            <a:noFill/>
          </a:ln>
        </p:spPr>
        <p:txBody>
          <a:bodyPr anchorCtr="0" anchor="t" bIns="116050" lIns="116050" spcFirstLastPara="1" rIns="116050" wrap="square" tIns="116050">
            <a:normAutofit lnSpcReduction="20000"/>
          </a:bodyPr>
          <a:lstStyle/>
          <a:p>
            <a:pPr indent="0" lvl="0" marL="0" rtl="0" algn="ctr">
              <a:lnSpc>
                <a:spcPct val="100000"/>
              </a:lnSpc>
              <a:spcBef>
                <a:spcPts val="0"/>
              </a:spcBef>
              <a:spcAft>
                <a:spcPts val="0"/>
              </a:spcAft>
              <a:buSzPts val="2200"/>
              <a:buNone/>
            </a:pPr>
            <a:r>
              <a:rPr lang="en-GB"/>
              <a:t>Science curriculum overview for parents and carers </a:t>
            </a:r>
            <a:r>
              <a:rPr lang="en-GB"/>
              <a:t>(</a:t>
            </a:r>
            <a:r>
              <a:rPr lang="en-GB">
                <a:solidFill>
                  <a:srgbClr val="FAEA2A"/>
                </a:solidFill>
              </a:rPr>
              <a:t>Key stage 2</a:t>
            </a:r>
            <a:r>
              <a:rPr lang="en-GB"/>
              <a:t>)</a:t>
            </a:r>
            <a:endParaRPr/>
          </a:p>
        </p:txBody>
      </p:sp>
      <p:sp>
        <p:nvSpPr>
          <p:cNvPr id="271" name="Google Shape;271;p40">
            <a:hlinkClick r:id="rId7"/>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72" name="Google Shape;272;p40">
            <a:hlinkClick r:id="rId8"/>
          </p:cNvPr>
          <p:cNvSpPr/>
          <p:nvPr/>
        </p:nvSpPr>
        <p:spPr>
          <a:xfrm>
            <a:off x="-13050" y="27100"/>
            <a:ext cx="10692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graphicFrame>
        <p:nvGraphicFramePr>
          <p:cNvPr id="277" name="Google Shape;277;p41"/>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gridCol w="3568075"/>
                <a:gridCol w="1086175"/>
                <a:gridCol w="4681600"/>
              </a:tblGrid>
              <a:tr h="492075">
                <a:tc rowSpan="2">
                  <a:txBody>
                    <a:bodyPr/>
                    <a:lstStyle/>
                    <a:p>
                      <a:pPr indent="0" lvl="0" marL="0" marR="0" rtl="0" algn="ctr">
                        <a:lnSpc>
                          <a:spcPct val="100000"/>
                        </a:lnSpc>
                        <a:spcBef>
                          <a:spcPts val="0"/>
                        </a:spcBef>
                        <a:spcAft>
                          <a:spcPts val="0"/>
                        </a:spcAft>
                        <a:buClr>
                          <a:srgbClr val="000000"/>
                        </a:buClr>
                        <a:buSzPts val="1500"/>
                        <a:buFont typeface="Arial"/>
                        <a:buNone/>
                      </a:pPr>
                      <a:r>
                        <a:t/>
                      </a:r>
                      <a:endParaRPr b="1" sz="1500" u="none" cap="none" strike="noStrike">
                        <a:latin typeface="Lato"/>
                        <a:ea typeface="Lato"/>
                        <a:cs typeface="Lato"/>
                        <a:sym typeface="Lato"/>
                      </a:endParaRPr>
                    </a:p>
                  </a:txBody>
                  <a:tcPr marT="134375" marB="134375" marR="106900" marL="106900" anchor="ctr">
                    <a:lnL cap="flat" cmpd="sng" w="9525">
                      <a:solidFill>
                        <a:srgbClr val="009BAF">
                          <a:alpha val="0"/>
                        </a:srgbClr>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FFFFFF"/>
                          </a:solidFill>
                          <a:latin typeface="Lato"/>
                          <a:ea typeface="Lato"/>
                          <a:cs typeface="Lato"/>
                          <a:sym typeface="Lato"/>
                        </a:rPr>
                        <a:t>Year 5</a:t>
                      </a:r>
                      <a:endParaRPr b="1" sz="1400" u="none" cap="none" strike="noStrike">
                        <a:solidFill>
                          <a:srgbClr val="FFFFF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4EB5C5"/>
                    </a:solidFill>
                  </a:tcPr>
                </a:tc>
                <a:tc hMerge="1"/>
                <a:tc hMerge="1"/>
              </a:tr>
              <a:tr h="431750">
                <a:tc vMerge="1"/>
                <a:tc gridSpan="3">
                  <a:txBody>
                    <a:bodyPr/>
                    <a:lstStyle/>
                    <a:p>
                      <a:pPr indent="0" lvl="0" marL="0" rtl="0" algn="ctr">
                        <a:lnSpc>
                          <a:spcPct val="115000"/>
                        </a:lnSpc>
                        <a:spcBef>
                          <a:spcPts val="0"/>
                        </a:spcBef>
                        <a:spcAft>
                          <a:spcPts val="0"/>
                        </a:spcAft>
                        <a:buNone/>
                      </a:pPr>
                      <a:r>
                        <a:rPr b="1" lang="en-GB" sz="1000">
                          <a:latin typeface="Lato"/>
                          <a:ea typeface="Lato"/>
                          <a:cs typeface="Lato"/>
                          <a:sym typeface="Lato"/>
                        </a:rPr>
                        <a:t>Materials</a:t>
                      </a:r>
                      <a:endParaRPr b="1" sz="100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hMerge="1"/>
                <a:tc hMerge="1"/>
              </a:tr>
              <a:tr h="956450">
                <a:tc>
                  <a:txBody>
                    <a:bodyPr/>
                    <a:lstStyle/>
                    <a:p>
                      <a:pPr indent="0" lvl="0" marL="0" rtl="0" algn="ctr">
                        <a:lnSpc>
                          <a:spcPct val="115000"/>
                        </a:lnSpc>
                        <a:spcBef>
                          <a:spcPts val="0"/>
                        </a:spcBef>
                        <a:spcAft>
                          <a:spcPts val="0"/>
                        </a:spcAft>
                        <a:buClr>
                          <a:schemeClr val="dk1"/>
                        </a:buClr>
                        <a:buSzPts val="1400"/>
                        <a:buFont typeface="Arial"/>
                        <a:buNone/>
                      </a:pPr>
                      <a:r>
                        <a:rPr b="1" lang="en-GB">
                          <a:solidFill>
                            <a:srgbClr val="009BAF"/>
                          </a:solidFill>
                          <a:latin typeface="Lato"/>
                          <a:ea typeface="Lato"/>
                          <a:cs typeface="Lato"/>
                          <a:sym typeface="Lato"/>
                        </a:rPr>
                        <a:t>Autumn 1</a:t>
                      </a:r>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950">
                          <a:solidFill>
                            <a:srgbClr val="009BAF"/>
                          </a:solidFill>
                          <a:uFill>
                            <a:noFill/>
                          </a:uFill>
                          <a:latin typeface="Lato"/>
                          <a:ea typeface="Lato"/>
                          <a:cs typeface="Lato"/>
                          <a:sym typeface="Lato"/>
                          <a:hlinkClick r:id="rId3">
                            <a:extLst>
                              <a:ext uri="{A12FA001-AC4F-418D-AE19-62706E023703}">
                                <ahyp:hlinkClr val="tx"/>
                              </a:ext>
                            </a:extLst>
                          </a:hlinkClick>
                        </a:rPr>
                        <a:t>Mixtures and separation</a:t>
                      </a:r>
                      <a:endParaRPr b="1" sz="95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en-GB" sz="950">
                          <a:solidFill>
                            <a:schemeClr val="dk1"/>
                          </a:solidFill>
                          <a:latin typeface="Lato"/>
                          <a:ea typeface="Lato"/>
                          <a:cs typeface="Lato"/>
                          <a:sym typeface="Lato"/>
                        </a:rPr>
                        <a:t>Pupils explore different types of mixtures and the different methods that can be used to separate them. They dissolve a range of substances, identify different solutions and investigate how temperature affects the time taken to dissolve. They design and create a water filter, sieve soil and evaporate solutions. </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400"/>
                        <a:buFont typeface="Arial"/>
                        <a:buNone/>
                      </a:pPr>
                      <a:r>
                        <a:rPr b="1" lang="en-GB">
                          <a:solidFill>
                            <a:srgbClr val="009BAF"/>
                          </a:solidFill>
                          <a:latin typeface="Lato"/>
                          <a:ea typeface="Lato"/>
                          <a:cs typeface="Lato"/>
                          <a:sym typeface="Lato"/>
                        </a:rPr>
                        <a:t>Autumn 2</a:t>
                      </a:r>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000"/>
                        <a:buFont typeface="Arial"/>
                        <a:buNone/>
                      </a:pPr>
                      <a:r>
                        <a:rPr b="1" lang="en-GB" sz="950">
                          <a:solidFill>
                            <a:srgbClr val="0A9FAF"/>
                          </a:solidFill>
                          <a:uFill>
                            <a:noFill/>
                          </a:uFill>
                          <a:latin typeface="Lato"/>
                          <a:ea typeface="Lato"/>
                          <a:cs typeface="Lato"/>
                          <a:sym typeface="Lato"/>
                          <a:hlinkClick r:id="rId4">
                            <a:extLst>
                              <a:ext uri="{A12FA001-AC4F-418D-AE19-62706E023703}">
                                <ahyp:hlinkClr val="tx"/>
                              </a:ext>
                            </a:extLst>
                          </a:hlinkClick>
                        </a:rPr>
                        <a:t>Properties and changes</a:t>
                      </a:r>
                      <a:endParaRPr b="1" sz="95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000"/>
                        <a:buFont typeface="Arial"/>
                        <a:buNone/>
                      </a:pPr>
                      <a:r>
                        <a:rPr lang="en-GB" sz="950">
                          <a:solidFill>
                            <a:schemeClr val="dk1"/>
                          </a:solidFill>
                          <a:highlight>
                            <a:schemeClr val="lt1"/>
                          </a:highlight>
                          <a:latin typeface="Lato"/>
                          <a:ea typeface="Lato"/>
                          <a:cs typeface="Lato"/>
                          <a:sym typeface="Lato"/>
                        </a:rPr>
                        <a:t>Broadening their experience of the properties of materials, children investigate hardness, transparency and conductivity and consider how these properties influence the uses of materials. They explore reversible changes, including dissolving and changes of state. Children compare these to irreversible changes, including rusting, burning and mixing vinegar and bicarbonate of soda. </a:t>
                      </a:r>
                      <a:endParaRPr b="1" sz="950">
                        <a:solidFill>
                          <a:schemeClr val="dk1"/>
                        </a:solidFill>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016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Spring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000" cap="none" strike="noStrike">
                          <a:latin typeface="Lato"/>
                          <a:ea typeface="Lato"/>
                          <a:cs typeface="Lato"/>
                          <a:sym typeface="Lato"/>
                        </a:rPr>
                        <a:t>Forces, Earth and space</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lang="en-GB" cap="none" strike="noStrike">
                          <a:solidFill>
                            <a:srgbClr val="009BAF"/>
                          </a:solidFill>
                          <a:latin typeface="Lato"/>
                          <a:ea typeface="Lato"/>
                          <a:cs typeface="Lato"/>
                          <a:sym typeface="Lato"/>
                        </a:rPr>
                        <a:t>Spring 2</a:t>
                      </a:r>
                      <a:endParaRPr b="1"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000" cap="none" strike="noStrike">
                          <a:latin typeface="Lato"/>
                          <a:ea typeface="Lato"/>
                          <a:cs typeface="Lato"/>
                          <a:sym typeface="Lato"/>
                        </a:rPr>
                        <a:t>Living things and their habitats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215850">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950" cap="none" strike="noStrike">
                          <a:solidFill>
                            <a:srgbClr val="0A9FAF"/>
                          </a:solidFill>
                          <a:uFill>
                            <a:noFill/>
                          </a:uFill>
                          <a:latin typeface="Lato"/>
                          <a:ea typeface="Lato"/>
                          <a:cs typeface="Lato"/>
                          <a:sym typeface="Lato"/>
                          <a:hlinkClick r:id="rId5">
                            <a:extLst>
                              <a:ext uri="{A12FA001-AC4F-418D-AE19-62706E023703}">
                                <ahyp:hlinkClr val="tx"/>
                              </a:ext>
                            </a:extLst>
                          </a:hlinkClick>
                        </a:rPr>
                        <a:t>Earth and space</a:t>
                      </a:r>
                      <a:endParaRPr b="1" sz="95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Exploring some of the key celestial bodies in our </a:t>
                      </a:r>
                      <a:r>
                        <a:rPr lang="en-GB" sz="950">
                          <a:solidFill>
                            <a:schemeClr val="dk1"/>
                          </a:solidFill>
                          <a:latin typeface="Lato"/>
                          <a:ea typeface="Lato"/>
                          <a:cs typeface="Lato"/>
                          <a:sym typeface="Lato"/>
                        </a:rPr>
                        <a:t>S</a:t>
                      </a:r>
                      <a:r>
                        <a:rPr lang="en-GB" sz="950" cap="none" strike="noStrike">
                          <a:solidFill>
                            <a:schemeClr val="dk1"/>
                          </a:solidFill>
                          <a:latin typeface="Lato"/>
                          <a:ea typeface="Lato"/>
                          <a:cs typeface="Lato"/>
                          <a:sym typeface="Lato"/>
                        </a:rPr>
                        <a:t>olar </a:t>
                      </a:r>
                      <a:r>
                        <a:rPr lang="en-GB" sz="950">
                          <a:solidFill>
                            <a:schemeClr val="dk1"/>
                          </a:solidFill>
                          <a:latin typeface="Lato"/>
                          <a:ea typeface="Lato"/>
                          <a:cs typeface="Lato"/>
                          <a:sym typeface="Lato"/>
                        </a:rPr>
                        <a:t>S</a:t>
                      </a:r>
                      <a:r>
                        <a:rPr lang="en-GB" sz="950" cap="none" strike="noStrike">
                          <a:solidFill>
                            <a:schemeClr val="dk1"/>
                          </a:solidFill>
                          <a:latin typeface="Lato"/>
                          <a:ea typeface="Lato"/>
                          <a:cs typeface="Lato"/>
                          <a:sym typeface="Lato"/>
                        </a:rPr>
                        <a:t>ystem, children learn the</a:t>
                      </a:r>
                      <a:r>
                        <a:rPr lang="en-GB" sz="950">
                          <a:solidFill>
                            <a:schemeClr val="dk1"/>
                          </a:solidFill>
                          <a:latin typeface="Lato"/>
                          <a:ea typeface="Lato"/>
                          <a:cs typeface="Lato"/>
                          <a:sym typeface="Lato"/>
                        </a:rPr>
                        <a:t>ir </a:t>
                      </a:r>
                      <a:r>
                        <a:rPr lang="en-GB" sz="950" cap="none" strike="noStrike">
                          <a:solidFill>
                            <a:schemeClr val="dk1"/>
                          </a:solidFill>
                          <a:latin typeface="Lato"/>
                          <a:ea typeface="Lato"/>
                          <a:cs typeface="Lato"/>
                          <a:sym typeface="Lato"/>
                        </a:rPr>
                        <a:t>names and compare their movements. </a:t>
                      </a:r>
                      <a:r>
                        <a:rPr lang="en-GB" sz="950">
                          <a:solidFill>
                            <a:schemeClr val="dk1"/>
                          </a:solidFill>
                          <a:latin typeface="Lato"/>
                          <a:ea typeface="Lato"/>
                          <a:cs typeface="Lato"/>
                          <a:sym typeface="Lato"/>
                        </a:rPr>
                        <a:t>They</a:t>
                      </a:r>
                      <a:r>
                        <a:rPr lang="en-GB" sz="950" cap="none" strike="noStrike">
                          <a:solidFill>
                            <a:schemeClr val="dk1"/>
                          </a:solidFill>
                          <a:latin typeface="Lato"/>
                          <a:ea typeface="Lato"/>
                          <a:cs typeface="Lato"/>
                          <a:sym typeface="Lato"/>
                        </a:rPr>
                        <a:t> discover the relationship between the Earth’s rotation and day</a:t>
                      </a:r>
                      <a:r>
                        <a:rPr lang="en-GB" sz="950">
                          <a:solidFill>
                            <a:schemeClr val="dk1"/>
                          </a:solidFill>
                          <a:latin typeface="Lato"/>
                          <a:ea typeface="Lato"/>
                          <a:cs typeface="Lato"/>
                          <a:sym typeface="Lato"/>
                        </a:rPr>
                        <a:t>light</a:t>
                      </a:r>
                      <a:r>
                        <a:rPr lang="en-GB" sz="950" cap="none" strike="noStrike">
                          <a:solidFill>
                            <a:schemeClr val="dk1"/>
                          </a:solidFill>
                          <a:latin typeface="Lato"/>
                          <a:ea typeface="Lato"/>
                          <a:cs typeface="Lato"/>
                          <a:sym typeface="Lato"/>
                        </a:rPr>
                        <a:t>, making models to represent their knowledge. They make sundials and consider how and why </a:t>
                      </a:r>
                      <a:r>
                        <a:rPr lang="en-GB" sz="950">
                          <a:solidFill>
                            <a:schemeClr val="dk1"/>
                          </a:solidFill>
                          <a:latin typeface="Lato"/>
                          <a:ea typeface="Lato"/>
                          <a:cs typeface="Lato"/>
                          <a:sym typeface="Lato"/>
                        </a:rPr>
                        <a:t>humans’ </a:t>
                      </a:r>
                      <a:r>
                        <a:rPr lang="en-GB" sz="950" cap="none" strike="noStrike">
                          <a:solidFill>
                            <a:schemeClr val="dk1"/>
                          </a:solidFill>
                          <a:latin typeface="Lato"/>
                          <a:ea typeface="Lato"/>
                          <a:cs typeface="Lato"/>
                          <a:sym typeface="Lato"/>
                        </a:rPr>
                        <a:t>ideas about the universe have changed over time.</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950" cap="none" strike="noStrike">
                          <a:solidFill>
                            <a:srgbClr val="009BAF"/>
                          </a:solidFill>
                          <a:latin typeface="Lato"/>
                          <a:ea typeface="Lato"/>
                          <a:cs typeface="Lato"/>
                          <a:sym typeface="Lato"/>
                        </a:rPr>
                        <a:t>Life cycles and reproduction</a:t>
                      </a:r>
                      <a:endParaRPr b="1" sz="95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Studying different animals’ life cycles, children learn about the significance of reproduction for a species’ survival. Pupils compare asexual and sexual reproduction in plants and </a:t>
                      </a:r>
                      <a:r>
                        <a:rPr lang="en-GB" sz="950">
                          <a:solidFill>
                            <a:schemeClr val="dk1"/>
                          </a:solidFill>
                          <a:latin typeface="Lato"/>
                          <a:ea typeface="Lato"/>
                          <a:cs typeface="Lato"/>
                          <a:sym typeface="Lato"/>
                        </a:rPr>
                        <a:t>grow cuttings to measure and plot root growth over time</a:t>
                      </a:r>
                      <a:r>
                        <a:rPr lang="en-GB" sz="950" cap="none" strike="noStrike">
                          <a:solidFill>
                            <a:schemeClr val="dk1"/>
                          </a:solidFill>
                          <a:latin typeface="Lato"/>
                          <a:ea typeface="Lato"/>
                          <a:cs typeface="Lato"/>
                          <a:sym typeface="Lato"/>
                        </a:rPr>
                        <a:t>. Children compare the life cycles of mammals</a:t>
                      </a:r>
                      <a:r>
                        <a:rPr lang="en-GB" sz="950">
                          <a:solidFill>
                            <a:schemeClr val="dk1"/>
                          </a:solidFill>
                          <a:latin typeface="Lato"/>
                          <a:ea typeface="Lato"/>
                          <a:cs typeface="Lato"/>
                          <a:sym typeface="Lato"/>
                        </a:rPr>
                        <a:t>, </a:t>
                      </a:r>
                      <a:r>
                        <a:rPr lang="en-GB" sz="950" cap="none" strike="noStrike">
                          <a:solidFill>
                            <a:schemeClr val="dk1"/>
                          </a:solidFill>
                          <a:latin typeface="Lato"/>
                          <a:ea typeface="Lato"/>
                          <a:cs typeface="Lato"/>
                          <a:sym typeface="Lato"/>
                        </a:rPr>
                        <a:t>birds</a:t>
                      </a:r>
                      <a:r>
                        <a:rPr lang="en-GB" sz="950">
                          <a:solidFill>
                            <a:schemeClr val="dk1"/>
                          </a:solidFill>
                          <a:latin typeface="Lato"/>
                          <a:ea typeface="Lato"/>
                          <a:cs typeface="Lato"/>
                          <a:sym typeface="Lato"/>
                        </a:rPr>
                        <a:t>, </a:t>
                      </a:r>
                      <a:r>
                        <a:rPr lang="en-GB" sz="950">
                          <a:solidFill>
                            <a:schemeClr val="dk1"/>
                          </a:solidFill>
                          <a:latin typeface="Lato"/>
                          <a:ea typeface="Lato"/>
                          <a:cs typeface="Lato"/>
                          <a:sym typeface="Lato"/>
                        </a:rPr>
                        <a:t>amphibians</a:t>
                      </a:r>
                      <a:r>
                        <a:rPr lang="en-GB" sz="950" cap="none" strike="noStrike">
                          <a:solidFill>
                            <a:schemeClr val="dk1"/>
                          </a:solidFill>
                          <a:latin typeface="Lato"/>
                          <a:ea typeface="Lato"/>
                          <a:cs typeface="Lato"/>
                          <a:sym typeface="Lato"/>
                        </a:rPr>
                        <a:t> and insects and identify key differences. </a:t>
                      </a:r>
                      <a:r>
                        <a:rPr lang="en-GB" sz="950">
                          <a:solidFill>
                            <a:schemeClr val="dk1"/>
                          </a:solidFill>
                          <a:latin typeface="Lato"/>
                          <a:ea typeface="Lato"/>
                          <a:cs typeface="Lato"/>
                          <a:sym typeface="Lato"/>
                        </a:rPr>
                        <a:t>They analyse secondary data to </a:t>
                      </a:r>
                      <a:r>
                        <a:rPr lang="en-GB" sz="950">
                          <a:solidFill>
                            <a:schemeClr val="dk1"/>
                          </a:solidFill>
                          <a:latin typeface="Lato"/>
                          <a:ea typeface="Lato"/>
                          <a:cs typeface="Lato"/>
                          <a:sym typeface="Lato"/>
                        </a:rPr>
                        <a:t>investigate</a:t>
                      </a:r>
                      <a:r>
                        <a:rPr lang="en-GB" sz="950">
                          <a:solidFill>
                            <a:schemeClr val="dk1"/>
                          </a:solidFill>
                          <a:latin typeface="Lato"/>
                          <a:ea typeface="Lato"/>
                          <a:cs typeface="Lato"/>
                          <a:sym typeface="Lato"/>
                        </a:rPr>
                        <a:t> how the </a:t>
                      </a:r>
                      <a:r>
                        <a:rPr lang="en-GB" sz="950">
                          <a:solidFill>
                            <a:schemeClr val="dk1"/>
                          </a:solidFill>
                          <a:latin typeface="Lato"/>
                          <a:ea typeface="Lato"/>
                          <a:cs typeface="Lato"/>
                          <a:sym typeface="Lato"/>
                        </a:rPr>
                        <a:t>amphibian life cycle</a:t>
                      </a:r>
                      <a:r>
                        <a:rPr lang="en-GB" sz="950">
                          <a:solidFill>
                            <a:schemeClr val="dk1"/>
                          </a:solidFill>
                          <a:latin typeface="Lato"/>
                          <a:ea typeface="Lato"/>
                          <a:cs typeface="Lato"/>
                          <a:sym typeface="Lato"/>
                        </a:rPr>
                        <a:t> is affected by predators and climate change. </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01600">
                <a:tc rowSpan="4">
                  <a:txBody>
                    <a:bodyPr/>
                    <a:lstStyle/>
                    <a:p>
                      <a:pPr indent="0" lvl="0" marL="0" rtl="0" algn="ctr">
                        <a:lnSpc>
                          <a:spcPct val="115000"/>
                        </a:lnSpc>
                        <a:spcBef>
                          <a:spcPts val="0"/>
                        </a:spcBef>
                        <a:spcAft>
                          <a:spcPts val="0"/>
                        </a:spcAft>
                        <a:buNone/>
                      </a:pPr>
                      <a:r>
                        <a:rPr b="1" lang="en-GB">
                          <a:solidFill>
                            <a:srgbClr val="009BAF"/>
                          </a:solidFill>
                          <a:latin typeface="Lato"/>
                          <a:ea typeface="Lato"/>
                          <a:cs typeface="Lato"/>
                          <a:sym typeface="Lato"/>
                        </a:rPr>
                        <a:t>Summer 1</a:t>
                      </a:r>
                      <a:endParaRPr b="1" sz="1500">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000" cap="none" strike="noStrike">
                          <a:latin typeface="Lato"/>
                          <a:ea typeface="Lato"/>
                          <a:cs typeface="Lato"/>
                          <a:sym typeface="Lato"/>
                        </a:rPr>
                        <a:t>Forces, Earth and space</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4">
                  <a:txBody>
                    <a:bodyPr/>
                    <a:lstStyle/>
                    <a:p>
                      <a:pPr indent="0" lvl="0" marL="0" rtl="0" algn="ctr">
                        <a:lnSpc>
                          <a:spcPct val="100000"/>
                        </a:lnSpc>
                        <a:spcBef>
                          <a:spcPts val="0"/>
                        </a:spcBef>
                        <a:spcAft>
                          <a:spcPts val="0"/>
                        </a:spcAft>
                        <a:buNone/>
                      </a:pPr>
                      <a:r>
                        <a:rPr b="1" lang="en-GB">
                          <a:solidFill>
                            <a:srgbClr val="0097A7"/>
                          </a:solidFill>
                          <a:latin typeface="Lato"/>
                          <a:ea typeface="Lato"/>
                          <a:cs typeface="Lato"/>
                          <a:sym typeface="Lato"/>
                        </a:rPr>
                        <a:t>Summer 2</a:t>
                      </a:r>
                      <a:endParaRPr b="1">
                        <a:solidFill>
                          <a:srgbClr val="0097A7"/>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000" cap="none" strike="noStrike">
                          <a:latin typeface="Lato"/>
                          <a:ea typeface="Lato"/>
                          <a:cs typeface="Lato"/>
                          <a:sym typeface="Lato"/>
                        </a:rPr>
                        <a:t>Animals, including humans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944450">
                <a:tc vMerge="1"/>
                <a:tc rowSpan="2">
                  <a:txBody>
                    <a:bodyPr/>
                    <a:lstStyle/>
                    <a:p>
                      <a:pPr indent="0" lvl="0" marL="0" rtl="0" algn="l">
                        <a:lnSpc>
                          <a:spcPct val="100000"/>
                        </a:lnSpc>
                        <a:spcBef>
                          <a:spcPts val="0"/>
                        </a:spcBef>
                        <a:spcAft>
                          <a:spcPts val="0"/>
                        </a:spcAft>
                        <a:buNone/>
                      </a:pPr>
                      <a:r>
                        <a:rPr b="1" lang="en-GB" sz="950">
                          <a:solidFill>
                            <a:srgbClr val="009BAF"/>
                          </a:solidFill>
                          <a:latin typeface="Lato"/>
                          <a:ea typeface="Lato"/>
                          <a:cs typeface="Lato"/>
                          <a:sym typeface="Lato"/>
                        </a:rPr>
                        <a:t>Imbalanced forces</a:t>
                      </a:r>
                      <a:r>
                        <a:rPr b="1" lang="en-GB" sz="950">
                          <a:solidFill>
                            <a:schemeClr val="dk1"/>
                          </a:solidFill>
                          <a:latin typeface="Lato"/>
                          <a:ea typeface="Lato"/>
                          <a:cs typeface="Lato"/>
                          <a:sym typeface="Lato"/>
                        </a:rPr>
                        <a:t> </a:t>
                      </a:r>
                      <a:endParaRPr b="1" sz="950">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sz="950">
                          <a:solidFill>
                            <a:schemeClr val="dk1"/>
                          </a:solidFill>
                          <a:latin typeface="Lato"/>
                          <a:ea typeface="Lato"/>
                          <a:cs typeface="Lato"/>
                          <a:sym typeface="Lato"/>
                        </a:rPr>
                        <a:t>Building on their knowledge of forces, children explore gravity, air resistance and water resistance in more depth and consider the effect of these forces being imbalanced. They demonstrate key principles in the classroom and plan investigations to further their understanding of the effects of these forces. Pupils test their ideas using models and compete to build the most effective pulley system.</a:t>
                      </a:r>
                      <a:endParaRPr b="1" i="1" sz="950">
                        <a:solidFill>
                          <a:schemeClr val="dk1"/>
                        </a:solidFill>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alpha val="0"/>
                        </a:srgbClr>
                      </a:solidFill>
                      <a:prstDash val="solid"/>
                      <a:round/>
                      <a:headEnd len="sm" w="sm" type="none"/>
                      <a:tailEnd len="sm" w="sm" type="none"/>
                    </a:lnB>
                  </a:tcPr>
                </a:tc>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950" cap="none" strike="noStrike">
                          <a:solidFill>
                            <a:srgbClr val="009BAF"/>
                          </a:solidFill>
                          <a:latin typeface="Lato"/>
                          <a:ea typeface="Lato"/>
                          <a:cs typeface="Lato"/>
                          <a:sym typeface="Lato"/>
                        </a:rPr>
                        <a:t>Human timeline</a:t>
                      </a:r>
                      <a:endParaRPr b="1" sz="950"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Studying human development and changes, children identify key stages and consider what data may help to determine if a child is growing normally. They describe how puberty affects girls and boys and produce graphs to record how gestation periods vary across different animals.</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78875">
                <a:tc vMerge="1"/>
                <a:tc vMerge="1"/>
                <a:tc vMerge="1"/>
                <a:tc>
                  <a:txBody>
                    <a:bodyPr/>
                    <a:lstStyle/>
                    <a:p>
                      <a:pPr indent="0" lvl="0" marL="0" rtl="0" algn="ctr">
                        <a:lnSpc>
                          <a:spcPct val="100000"/>
                        </a:lnSpc>
                        <a:spcBef>
                          <a:spcPts val="0"/>
                        </a:spcBef>
                        <a:spcAft>
                          <a:spcPts val="0"/>
                        </a:spcAft>
                        <a:buClr>
                          <a:srgbClr val="000000"/>
                        </a:buClr>
                        <a:buSzPts val="1100"/>
                        <a:buFont typeface="Arial"/>
                        <a:buNone/>
                      </a:pPr>
                      <a:r>
                        <a:rPr b="1" lang="en-GB" sz="1000">
                          <a:latin typeface="Lato"/>
                          <a:ea typeface="Lato"/>
                          <a:cs typeface="Lato"/>
                          <a:sym typeface="Lato"/>
                        </a:rPr>
                        <a:t>Making connections</a:t>
                      </a:r>
                      <a:endParaRPr b="1" sz="1000">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659275">
                <a:tc vMerge="1"/>
                <a:tc>
                  <a:txBody>
                    <a:bodyPr/>
                    <a:lstStyle/>
                    <a:p>
                      <a:pPr indent="0" lvl="0" marL="0" rtl="0" algn="l">
                        <a:lnSpc>
                          <a:spcPct val="100000"/>
                        </a:lnSpc>
                        <a:spcBef>
                          <a:spcPts val="0"/>
                        </a:spcBef>
                        <a:spcAft>
                          <a:spcPts val="0"/>
                        </a:spcAft>
                        <a:buNone/>
                      </a:pPr>
                      <a:r>
                        <a:t/>
                      </a:r>
                      <a:endParaRPr b="1" sz="900">
                        <a:solidFill>
                          <a:schemeClr val="dk1"/>
                        </a:solidFill>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rtl="0" algn="l">
                        <a:spcBef>
                          <a:spcPts val="0"/>
                        </a:spcBef>
                        <a:spcAft>
                          <a:spcPts val="0"/>
                        </a:spcAft>
                        <a:buClr>
                          <a:schemeClr val="dk1"/>
                        </a:buClr>
                        <a:buSzPts val="1100"/>
                        <a:buFont typeface="Arial"/>
                        <a:buNone/>
                      </a:pPr>
                      <a:r>
                        <a:rPr b="1" lang="en-GB" sz="950">
                          <a:solidFill>
                            <a:srgbClr val="169CAE"/>
                          </a:solidFill>
                          <a:latin typeface="Lato"/>
                          <a:ea typeface="Lato"/>
                          <a:cs typeface="Lato"/>
                          <a:sym typeface="Lato"/>
                        </a:rPr>
                        <a:t>Does the size of an asteroid affect the size of its impact crater?</a:t>
                      </a:r>
                      <a:endParaRPr b="1" sz="95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Experimenting, analysing data and drawing conclusions to explore the relationship between the size of model asteroids and the size of the impact crater they create. Children  apply their understanding of gravity, air resistance and the Earth and space to make predictions and plan and carry out an enquiry.</a:t>
                      </a:r>
                      <a:endParaRPr b="1" sz="95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bl>
          </a:graphicData>
        </a:graphic>
      </p:graphicFrame>
      <p:sp>
        <p:nvSpPr>
          <p:cNvPr id="278" name="Google Shape;278;p41"/>
          <p:cNvSpPr txBox="1"/>
          <p:nvPr>
            <p:ph idx="1" type="subTitle"/>
          </p:nvPr>
        </p:nvSpPr>
        <p:spPr>
          <a:xfrm>
            <a:off x="-13050" y="-12650"/>
            <a:ext cx="10692000" cy="515100"/>
          </a:xfrm>
          <a:prstGeom prst="rect">
            <a:avLst/>
          </a:prstGeom>
          <a:noFill/>
          <a:ln>
            <a:noFill/>
          </a:ln>
        </p:spPr>
        <p:txBody>
          <a:bodyPr anchorCtr="0" anchor="t" bIns="116050" lIns="116050" spcFirstLastPara="1" rIns="116050" wrap="square" tIns="116050">
            <a:normAutofit lnSpcReduction="20000"/>
          </a:bodyPr>
          <a:lstStyle/>
          <a:p>
            <a:pPr indent="0" lvl="0" marL="0" rtl="0" algn="ctr">
              <a:lnSpc>
                <a:spcPct val="100000"/>
              </a:lnSpc>
              <a:spcBef>
                <a:spcPts val="0"/>
              </a:spcBef>
              <a:spcAft>
                <a:spcPts val="0"/>
              </a:spcAft>
              <a:buSzPts val="2200"/>
              <a:buNone/>
            </a:pPr>
            <a:r>
              <a:rPr lang="en-GB"/>
              <a:t>Science curriculum overview for parents and carers </a:t>
            </a:r>
            <a:r>
              <a:rPr lang="en-GB"/>
              <a:t>(</a:t>
            </a:r>
            <a:r>
              <a:rPr lang="en-GB">
                <a:solidFill>
                  <a:srgbClr val="FAEA2A"/>
                </a:solidFill>
              </a:rPr>
              <a:t>Key stage 2</a:t>
            </a:r>
            <a:r>
              <a:rPr lang="en-GB"/>
              <a:t>)</a:t>
            </a:r>
            <a:endParaRPr/>
          </a:p>
        </p:txBody>
      </p:sp>
      <p:sp>
        <p:nvSpPr>
          <p:cNvPr id="279" name="Google Shape;279;p41">
            <a:hlinkClick r:id="rId6"/>
          </p:cNvPr>
          <p:cNvSpPr/>
          <p:nvPr/>
        </p:nvSpPr>
        <p:spPr>
          <a:xfrm>
            <a:off x="0" y="7172325"/>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80" name="Google Shape;280;p41">
            <a:hlinkClick r:id="rId7"/>
          </p:cNvPr>
          <p:cNvSpPr/>
          <p:nvPr/>
        </p:nvSpPr>
        <p:spPr>
          <a:xfrm>
            <a:off x="-13050" y="-49100"/>
            <a:ext cx="10692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graphicFrame>
        <p:nvGraphicFramePr>
          <p:cNvPr id="285" name="Google Shape;285;p42"/>
          <p:cNvGraphicFramePr/>
          <p:nvPr/>
        </p:nvGraphicFramePr>
        <p:xfrm>
          <a:off x="104045" y="623970"/>
          <a:ext cx="3000000" cy="3000000"/>
        </p:xfrm>
        <a:graphic>
          <a:graphicData uri="http://schemas.openxmlformats.org/drawingml/2006/table">
            <a:tbl>
              <a:tblPr>
                <a:noFill/>
                <a:tableStyleId>{08D115BD-87D2-40BE-B3B4-49AB5F518F3B}</a:tableStyleId>
              </a:tblPr>
              <a:tblGrid>
                <a:gridCol w="1032650"/>
                <a:gridCol w="4006825"/>
                <a:gridCol w="1056275"/>
                <a:gridCol w="4272750"/>
              </a:tblGrid>
              <a:tr h="476500">
                <a:tc>
                  <a:txBody>
                    <a:bodyPr/>
                    <a:lstStyle/>
                    <a:p>
                      <a:pPr indent="0" lvl="0" marL="0" marR="0" rtl="0" algn="ctr">
                        <a:lnSpc>
                          <a:spcPct val="100000"/>
                        </a:lnSpc>
                        <a:spcBef>
                          <a:spcPts val="0"/>
                        </a:spcBef>
                        <a:spcAft>
                          <a:spcPts val="0"/>
                        </a:spcAft>
                        <a:buClr>
                          <a:srgbClr val="000000"/>
                        </a:buClr>
                        <a:buSzPts val="1500"/>
                        <a:buFont typeface="Arial"/>
                        <a:buNone/>
                      </a:pPr>
                      <a:r>
                        <a:t/>
                      </a:r>
                      <a:endParaRPr b="1" sz="1500" u="none" cap="none" strike="noStrike">
                        <a:latin typeface="Lato"/>
                        <a:ea typeface="Lato"/>
                        <a:cs typeface="Lato"/>
                        <a:sym typeface="Lato"/>
                      </a:endParaRPr>
                    </a:p>
                  </a:txBody>
                  <a:tcPr marT="134375" marB="134375" marR="106900" marL="106900" anchor="ctr">
                    <a:lnL cap="flat" cmpd="sng" w="9525">
                      <a:solidFill>
                        <a:srgbClr val="009BAF">
                          <a:alpha val="0"/>
                        </a:srgbClr>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FFFFFF"/>
                          </a:solidFill>
                          <a:latin typeface="Lato"/>
                          <a:ea typeface="Lato"/>
                          <a:cs typeface="Lato"/>
                          <a:sym typeface="Lato"/>
                        </a:rPr>
                        <a:t>Year 6</a:t>
                      </a:r>
                      <a:endParaRPr b="1" sz="1400" u="none" cap="none" strike="noStrike">
                        <a:solidFill>
                          <a:srgbClr val="FFFFF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4EB5C5"/>
                    </a:solidFill>
                  </a:tcPr>
                </a:tc>
                <a:tc hMerge="1"/>
                <a:tc hMerge="1"/>
              </a:tr>
              <a:tr h="4035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Autumn 1</a:t>
                      </a:r>
                      <a:endParaRPr b="1" sz="14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000" u="none" cap="none" strike="noStrike">
                          <a:latin typeface="Lato"/>
                          <a:ea typeface="Lato"/>
                          <a:cs typeface="Lato"/>
                          <a:sym typeface="Lato"/>
                        </a:rPr>
                        <a:t>Living things and their habitats</a:t>
                      </a:r>
                      <a:endParaRPr b="1" sz="1000" u="none"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900" cap="none" strike="noStrike">
                          <a:solidFill>
                            <a:srgbClr val="009BAF"/>
                          </a:solidFill>
                          <a:latin typeface="Lato"/>
                          <a:ea typeface="Lato"/>
                          <a:cs typeface="Lato"/>
                          <a:sym typeface="Lato"/>
                        </a:rPr>
                        <a:t>Autumn 2</a:t>
                      </a:r>
                      <a:endParaRPr sz="900" cap="none" strike="noStrike"/>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0000">
                        <a:alpha val="0"/>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000" u="none" cap="none" strike="noStrike">
                          <a:latin typeface="Lato"/>
                          <a:ea typeface="Lato"/>
                          <a:cs typeface="Lato"/>
                          <a:sym typeface="Lato"/>
                        </a:rPr>
                        <a:t>Energy</a:t>
                      </a:r>
                      <a:endParaRPr b="1" sz="1000" u="none"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120950">
                <a:tc vMerge="1"/>
                <a:tc>
                  <a:txBody>
                    <a:bodyPr/>
                    <a:lstStyle/>
                    <a:p>
                      <a:pPr indent="0" lvl="0" marL="0" marR="0" rtl="0" algn="l">
                        <a:lnSpc>
                          <a:spcPct val="115000"/>
                        </a:lnSpc>
                        <a:spcBef>
                          <a:spcPts val="0"/>
                        </a:spcBef>
                        <a:spcAft>
                          <a:spcPts val="0"/>
                        </a:spcAft>
                        <a:buClr>
                          <a:srgbClr val="000000"/>
                        </a:buClr>
                        <a:buSzPts val="1100"/>
                        <a:buFont typeface="Arial"/>
                        <a:buNone/>
                      </a:pPr>
                      <a:r>
                        <a:rPr b="1" lang="en-GB" sz="950" cap="none" strike="noStrike">
                          <a:solidFill>
                            <a:srgbClr val="009BAF"/>
                          </a:solidFill>
                          <a:uFill>
                            <a:noFill/>
                          </a:uFill>
                          <a:latin typeface="Lato"/>
                          <a:ea typeface="Lato"/>
                          <a:cs typeface="Lato"/>
                          <a:sym typeface="Lato"/>
                          <a:hlinkClick r:id="rId3">
                            <a:extLst>
                              <a:ext uri="{A12FA001-AC4F-418D-AE19-62706E023703}">
                                <ahyp:hlinkClr val="tx"/>
                              </a:ext>
                            </a:extLst>
                          </a:hlinkClick>
                        </a:rPr>
                        <a:t>Classifying big and small</a:t>
                      </a:r>
                      <a:endParaRPr b="1" sz="950"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Children broaden their knowledge of how vertebrates, invertebrates, plants and micro-organisms are grouped using shared characteristics. They discover how Carl Linnaeus developed the Linnaean and binomial systems for classifying and naming living things. Pupils use and produce classification keys to sort and identify organisms. </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marR="0" rtl="0" algn="l">
                        <a:lnSpc>
                          <a:spcPct val="115000"/>
                        </a:lnSpc>
                        <a:spcBef>
                          <a:spcPts val="0"/>
                        </a:spcBef>
                        <a:spcAft>
                          <a:spcPts val="0"/>
                        </a:spcAft>
                        <a:buClr>
                          <a:srgbClr val="000000"/>
                        </a:buClr>
                        <a:buSzPts val="1100"/>
                        <a:buFont typeface="Arial"/>
                        <a:buNone/>
                      </a:pPr>
                      <a:r>
                        <a:rPr b="1" lang="en-GB" sz="950" cap="none" strike="noStrike">
                          <a:solidFill>
                            <a:srgbClr val="0A9FAF"/>
                          </a:solidFill>
                          <a:uFill>
                            <a:noFill/>
                          </a:uFill>
                          <a:latin typeface="Lato"/>
                          <a:ea typeface="Lato"/>
                          <a:cs typeface="Lato"/>
                          <a:sym typeface="Lato"/>
                          <a:hlinkClick r:id="rId4">
                            <a:extLst>
                              <a:ext uri="{A12FA001-AC4F-418D-AE19-62706E023703}">
                                <ahyp:hlinkClr val="tx"/>
                              </a:ext>
                            </a:extLst>
                          </a:hlinkClick>
                        </a:rPr>
                        <a:t>Light and </a:t>
                      </a:r>
                      <a:r>
                        <a:rPr b="1" lang="en-GB" sz="950" cap="none" strike="noStrike">
                          <a:solidFill>
                            <a:srgbClr val="0A9FAF"/>
                          </a:solidFill>
                          <a:uFill>
                            <a:noFill/>
                          </a:uFill>
                          <a:latin typeface="Lato"/>
                          <a:ea typeface="Lato"/>
                          <a:cs typeface="Lato"/>
                          <a:sym typeface="Lato"/>
                          <a:hlinkClick r:id="rId5">
                            <a:extLst>
                              <a:ext uri="{A12FA001-AC4F-418D-AE19-62706E023703}">
                                <ahyp:hlinkClr val="tx"/>
                              </a:ext>
                            </a:extLst>
                          </a:hlinkClick>
                        </a:rPr>
                        <a:t>reflection</a:t>
                      </a:r>
                      <a:endParaRPr b="1" sz="950"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Proving that light travels in a straight line, children use this information to explain observations of reflection and shadows. </a:t>
                      </a:r>
                      <a:r>
                        <a:rPr lang="en-GB" sz="950" cap="none" strike="noStrike">
                          <a:solidFill>
                            <a:schemeClr val="dk1"/>
                          </a:solidFill>
                          <a:latin typeface="Lato"/>
                          <a:ea typeface="Lato"/>
                          <a:cs typeface="Lato"/>
                          <a:sym typeface="Lato"/>
                        </a:rPr>
                        <a:t>They explore how our eyes allow us to see and how mirrors can be used in a variety of ways. Pupils investigate factors affecting the size of shadows</a:t>
                      </a:r>
                      <a:r>
                        <a:rPr lang="en-GB" sz="950">
                          <a:solidFill>
                            <a:schemeClr val="dk1"/>
                          </a:solidFill>
                          <a:latin typeface="Lato"/>
                          <a:ea typeface="Lato"/>
                          <a:cs typeface="Lato"/>
                          <a:sym typeface="Lato"/>
                        </a:rPr>
                        <a:t> and </a:t>
                      </a:r>
                      <a:r>
                        <a:rPr lang="en-GB" sz="950" cap="none" strike="noStrike">
                          <a:solidFill>
                            <a:schemeClr val="dk1"/>
                          </a:solidFill>
                          <a:latin typeface="Lato"/>
                          <a:ea typeface="Lato"/>
                          <a:cs typeface="Lato"/>
                          <a:sym typeface="Lato"/>
                        </a:rPr>
                        <a:t>the laws of reflection.</a:t>
                      </a:r>
                      <a:r>
                        <a:rPr lang="en-GB" sz="950">
                          <a:solidFill>
                            <a:schemeClr val="dk1"/>
                          </a:solidFill>
                          <a:latin typeface="Lato"/>
                          <a:ea typeface="Lato"/>
                          <a:cs typeface="Lato"/>
                          <a:sym typeface="Lato"/>
                        </a:rPr>
                        <a:t> Children apply what they have learned about light by exploring real-life uses of mirrors.</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035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Spring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000" cap="none" strike="noStrike">
                          <a:latin typeface="Lato"/>
                          <a:ea typeface="Lato"/>
                          <a:cs typeface="Lato"/>
                          <a:sym typeface="Lato"/>
                        </a:rPr>
                        <a:t>Living things and their habitats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900" cap="none" strike="noStrike">
                          <a:solidFill>
                            <a:srgbClr val="009BAF"/>
                          </a:solidFill>
                          <a:latin typeface="Lato"/>
                          <a:ea typeface="Lato"/>
                          <a:cs typeface="Lato"/>
                          <a:sym typeface="Lato"/>
                        </a:rPr>
                        <a:t>Spring 2</a:t>
                      </a:r>
                      <a:endParaRPr b="1" sz="900"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000" cap="none" strike="noStrike">
                          <a:latin typeface="Lato"/>
                          <a:ea typeface="Lato"/>
                          <a:cs typeface="Lato"/>
                          <a:sym typeface="Lato"/>
                        </a:rPr>
                        <a:t>Energy</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987575">
                <a:tc vMerge="1"/>
                <a:tc>
                  <a:txBody>
                    <a:bodyPr/>
                    <a:lstStyle/>
                    <a:p>
                      <a:pPr indent="0" lvl="0" marL="0" marR="0" rtl="0" algn="l">
                        <a:lnSpc>
                          <a:spcPct val="115000"/>
                        </a:lnSpc>
                        <a:spcBef>
                          <a:spcPts val="0"/>
                        </a:spcBef>
                        <a:spcAft>
                          <a:spcPts val="0"/>
                        </a:spcAft>
                        <a:buClr>
                          <a:srgbClr val="000000"/>
                        </a:buClr>
                        <a:buSzPts val="1100"/>
                        <a:buFont typeface="Arial"/>
                        <a:buNone/>
                      </a:pPr>
                      <a:r>
                        <a:rPr b="1" lang="en-GB" sz="950" cap="none" strike="noStrike">
                          <a:solidFill>
                            <a:srgbClr val="009BAF"/>
                          </a:solidFill>
                          <a:uFill>
                            <a:noFill/>
                          </a:uFill>
                          <a:latin typeface="Lato"/>
                          <a:ea typeface="Lato"/>
                          <a:cs typeface="Lato"/>
                          <a:sym typeface="Lato"/>
                          <a:hlinkClick r:id="rId6">
                            <a:extLst>
                              <a:ext uri="{A12FA001-AC4F-418D-AE19-62706E023703}">
                                <ahyp:hlinkClr val="tx"/>
                              </a:ext>
                            </a:extLst>
                          </a:hlinkClick>
                        </a:rPr>
                        <a:t>Evolution and inheritance</a:t>
                      </a:r>
                      <a:r>
                        <a:rPr b="1" lang="en-GB" sz="950" cap="none" strike="noStrike">
                          <a:solidFill>
                            <a:srgbClr val="009BAF"/>
                          </a:solidFill>
                          <a:latin typeface="Lato"/>
                          <a:ea typeface="Lato"/>
                          <a:cs typeface="Lato"/>
                          <a:sym typeface="Lato"/>
                        </a:rPr>
                        <a:t> </a:t>
                      </a:r>
                      <a:endParaRPr b="1" sz="950"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Studying patterns </a:t>
                      </a:r>
                      <a:r>
                        <a:rPr lang="en-GB" sz="950">
                          <a:solidFill>
                            <a:schemeClr val="dk1"/>
                          </a:solidFill>
                          <a:latin typeface="Lato"/>
                          <a:ea typeface="Lato"/>
                          <a:cs typeface="Lato"/>
                          <a:sym typeface="Lato"/>
                        </a:rPr>
                        <a:t>in</a:t>
                      </a:r>
                      <a:r>
                        <a:rPr lang="en-GB" sz="950" cap="none" strike="noStrike">
                          <a:solidFill>
                            <a:schemeClr val="dk1"/>
                          </a:solidFill>
                          <a:latin typeface="Lato"/>
                          <a:ea typeface="Lato"/>
                          <a:cs typeface="Lato"/>
                          <a:sym typeface="Lato"/>
                        </a:rPr>
                        <a:t> humans and other species, children learn about </a:t>
                      </a:r>
                      <a:r>
                        <a:rPr lang="en-GB" sz="950">
                          <a:solidFill>
                            <a:schemeClr val="dk1"/>
                          </a:solidFill>
                          <a:latin typeface="Lato"/>
                          <a:ea typeface="Lato"/>
                          <a:cs typeface="Lato"/>
                          <a:sym typeface="Lato"/>
                        </a:rPr>
                        <a:t>characteristics</a:t>
                      </a:r>
                      <a:r>
                        <a:rPr lang="en-GB" sz="950" cap="none" strike="noStrike">
                          <a:solidFill>
                            <a:schemeClr val="dk1"/>
                          </a:solidFill>
                          <a:latin typeface="Lato"/>
                          <a:ea typeface="Lato"/>
                          <a:cs typeface="Lato"/>
                          <a:sym typeface="Lato"/>
                        </a:rPr>
                        <a:t> that are inherited from parents and those that are environmental. Through the eyes of Darwin and Wallace, </a:t>
                      </a:r>
                      <a:r>
                        <a:rPr lang="en-GB" sz="950">
                          <a:solidFill>
                            <a:schemeClr val="dk1"/>
                          </a:solidFill>
                          <a:latin typeface="Lato"/>
                          <a:ea typeface="Lato"/>
                          <a:cs typeface="Lato"/>
                          <a:sym typeface="Lato"/>
                        </a:rPr>
                        <a:t>they</a:t>
                      </a:r>
                      <a:r>
                        <a:rPr lang="en-GB" sz="950" cap="none" strike="noStrike">
                          <a:solidFill>
                            <a:schemeClr val="dk1"/>
                          </a:solidFill>
                          <a:latin typeface="Lato"/>
                          <a:ea typeface="Lato"/>
                          <a:cs typeface="Lato"/>
                          <a:sym typeface="Lato"/>
                        </a:rPr>
                        <a:t> </a:t>
                      </a:r>
                      <a:r>
                        <a:rPr lang="en-GB" sz="950">
                          <a:solidFill>
                            <a:schemeClr val="dk1"/>
                          </a:solidFill>
                          <a:latin typeface="Lato"/>
                          <a:ea typeface="Lato"/>
                          <a:cs typeface="Lato"/>
                          <a:sym typeface="Lato"/>
                        </a:rPr>
                        <a:t>learn</a:t>
                      </a:r>
                      <a:r>
                        <a:rPr lang="en-GB" sz="950" cap="none" strike="noStrike">
                          <a:solidFill>
                            <a:schemeClr val="dk1"/>
                          </a:solidFill>
                          <a:latin typeface="Lato"/>
                          <a:ea typeface="Lato"/>
                          <a:cs typeface="Lato"/>
                          <a:sym typeface="Lato"/>
                        </a:rPr>
                        <a:t> how observations lead to theories and explore </a:t>
                      </a:r>
                      <a:r>
                        <a:rPr lang="en-GB" sz="950">
                          <a:solidFill>
                            <a:schemeClr val="dk1"/>
                          </a:solidFill>
                          <a:latin typeface="Lato"/>
                          <a:ea typeface="Lato"/>
                          <a:cs typeface="Lato"/>
                          <a:sym typeface="Lato"/>
                        </a:rPr>
                        <a:t>natural selection. By</a:t>
                      </a:r>
                      <a:r>
                        <a:rPr lang="en-GB" sz="950" cap="none" strike="noStrike">
                          <a:solidFill>
                            <a:schemeClr val="dk1"/>
                          </a:solidFill>
                          <a:latin typeface="Lato"/>
                          <a:ea typeface="Lato"/>
                          <a:cs typeface="Lato"/>
                          <a:sym typeface="Lato"/>
                        </a:rPr>
                        <a:t> modelling the variation and natural selection of Darwin’s finches, </a:t>
                      </a:r>
                      <a:r>
                        <a:rPr lang="en-GB" sz="950">
                          <a:solidFill>
                            <a:schemeClr val="dk1"/>
                          </a:solidFill>
                          <a:latin typeface="Lato"/>
                          <a:ea typeface="Lato"/>
                          <a:cs typeface="Lato"/>
                          <a:sym typeface="Lato"/>
                        </a:rPr>
                        <a:t>they </a:t>
                      </a:r>
                      <a:r>
                        <a:rPr lang="en-GB" sz="950" cap="none" strike="noStrike">
                          <a:solidFill>
                            <a:schemeClr val="dk1"/>
                          </a:solidFill>
                          <a:latin typeface="Lato"/>
                          <a:ea typeface="Lato"/>
                          <a:cs typeface="Lato"/>
                          <a:sym typeface="Lato"/>
                        </a:rPr>
                        <a:t>begin to explain how species evolve over time</a:t>
                      </a:r>
                      <a:r>
                        <a:rPr lang="en-GB" sz="950">
                          <a:solidFill>
                            <a:schemeClr val="dk1"/>
                          </a:solidFill>
                          <a:latin typeface="Lato"/>
                          <a:ea typeface="Lato"/>
                          <a:cs typeface="Lato"/>
                          <a:sym typeface="Lato"/>
                        </a:rPr>
                        <a:t> and the role of fossil evidence that supports this theory</a:t>
                      </a:r>
                      <a:r>
                        <a:rPr lang="en-GB" sz="950" cap="none" strike="noStrike">
                          <a:solidFill>
                            <a:schemeClr val="dk1"/>
                          </a:solidFill>
                          <a:latin typeface="Lato"/>
                          <a:ea typeface="Lato"/>
                          <a:cs typeface="Lato"/>
                          <a:sym typeface="Lato"/>
                        </a:rPr>
                        <a:t>.</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marR="0" rtl="0" algn="l">
                        <a:lnSpc>
                          <a:spcPct val="115000"/>
                        </a:lnSpc>
                        <a:spcBef>
                          <a:spcPts val="0"/>
                        </a:spcBef>
                        <a:spcAft>
                          <a:spcPts val="0"/>
                        </a:spcAft>
                        <a:buClr>
                          <a:srgbClr val="000000"/>
                        </a:buClr>
                        <a:buSzPts val="1100"/>
                        <a:buFont typeface="Arial"/>
                        <a:buNone/>
                      </a:pPr>
                      <a:r>
                        <a:rPr b="1" lang="en-GB" sz="950" cap="none" strike="noStrike">
                          <a:solidFill>
                            <a:srgbClr val="009BAF"/>
                          </a:solidFill>
                          <a:latin typeface="Lato"/>
                          <a:ea typeface="Lato"/>
                          <a:cs typeface="Lato"/>
                          <a:sym typeface="Lato"/>
                        </a:rPr>
                        <a:t>Circuits, batteries and switches</a:t>
                      </a:r>
                      <a:endParaRPr b="1" sz="950"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Using their prior knowledge of electrical circuits, children learn to draw conventional circuit diagrams and use models to explain current and voltage. They make their own batteries, relate this to their knowledge of voltage and explore how battery research has impacted other scientific progress. Pupils investigate the use of switches and fuses and apply their electrical knowledge to design and produce their own electrical device.</a:t>
                      </a:r>
                      <a:endParaRPr sz="950"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r h="403500">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009BAF"/>
                          </a:solidFill>
                          <a:latin typeface="Lato"/>
                          <a:ea typeface="Lato"/>
                          <a:cs typeface="Lato"/>
                          <a:sym typeface="Lato"/>
                        </a:rPr>
                        <a:t>Summer 1</a:t>
                      </a:r>
                      <a:endParaRPr b="1" sz="1500" u="none" cap="none" strike="noStrike">
                        <a:solidFill>
                          <a:srgbClr val="009BAF"/>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000" cap="none" strike="noStrike">
                          <a:latin typeface="Lato"/>
                          <a:ea typeface="Lato"/>
                          <a:cs typeface="Lato"/>
                          <a:sym typeface="Lato"/>
                        </a:rPr>
                        <a:t>Animals, including humans</a:t>
                      </a:r>
                      <a:endParaRPr b="1" sz="100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c rowSpan="2">
                  <a:txBody>
                    <a:bodyPr/>
                    <a:lstStyle/>
                    <a:p>
                      <a:pPr indent="0" lvl="0" marL="0" marR="0" rtl="0" algn="ctr">
                        <a:lnSpc>
                          <a:spcPct val="115000"/>
                        </a:lnSpc>
                        <a:spcBef>
                          <a:spcPts val="0"/>
                        </a:spcBef>
                        <a:spcAft>
                          <a:spcPts val="0"/>
                        </a:spcAft>
                        <a:buClr>
                          <a:srgbClr val="000000"/>
                        </a:buClr>
                        <a:buSzPts val="1400"/>
                        <a:buFont typeface="Arial"/>
                        <a:buNone/>
                      </a:pPr>
                      <a:r>
                        <a:rPr b="1" lang="en-GB" sz="900" cap="none" strike="noStrike">
                          <a:solidFill>
                            <a:srgbClr val="0097A7"/>
                          </a:solidFill>
                          <a:latin typeface="Lato"/>
                          <a:ea typeface="Lato"/>
                          <a:cs typeface="Lato"/>
                          <a:sym typeface="Lato"/>
                        </a:rPr>
                        <a:t>Summer 2</a:t>
                      </a:r>
                      <a:endParaRPr b="1" sz="900" cap="none" strike="noStrike">
                        <a:solidFill>
                          <a:srgbClr val="0097A7"/>
                        </a:solidFill>
                        <a:latin typeface="Lato"/>
                        <a:ea typeface="Lato"/>
                        <a:cs typeface="Lato"/>
                        <a:sym typeface="Lato"/>
                      </a:endParaRPr>
                    </a:p>
                  </a:txBody>
                  <a:tcPr marT="134375" marB="134375" marR="106900" marL="106900" anchor="ctr">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solidFill>
                      <a:prstDash val="solid"/>
                      <a:round/>
                      <a:headEnd len="sm" w="sm" type="none"/>
                      <a:tailEnd len="sm" w="sm" type="none"/>
                    </a:lnB>
                    <a:solidFill>
                      <a:srgbClr val="000000">
                        <a:alpha val="0"/>
                      </a:srgbClr>
                    </a:solidFill>
                  </a:tcPr>
                </a:tc>
                <a:tc>
                  <a:txBody>
                    <a:bodyPr/>
                    <a:lstStyle/>
                    <a:p>
                      <a:pPr indent="0" lvl="0" marL="0" rtl="0" algn="ctr">
                        <a:lnSpc>
                          <a:spcPct val="115000"/>
                        </a:lnSpc>
                        <a:spcBef>
                          <a:spcPts val="0"/>
                        </a:spcBef>
                        <a:spcAft>
                          <a:spcPts val="0"/>
                        </a:spcAft>
                        <a:buClr>
                          <a:srgbClr val="000000"/>
                        </a:buClr>
                        <a:buSzPts val="1100"/>
                        <a:buFont typeface="Arial"/>
                        <a:buNone/>
                      </a:pPr>
                      <a:r>
                        <a:rPr b="1" lang="en-GB" sz="1000">
                          <a:latin typeface="Lato"/>
                          <a:ea typeface="Lato"/>
                          <a:cs typeface="Lato"/>
                          <a:sym typeface="Lato"/>
                        </a:rPr>
                        <a:t>Making connections</a:t>
                      </a:r>
                      <a:endParaRPr b="1" sz="100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solidFill>
                      <a:prstDash val="solid"/>
                      <a:round/>
                      <a:headEnd len="sm" w="sm" type="none"/>
                      <a:tailEnd len="sm" w="sm" type="none"/>
                    </a:lnT>
                    <a:lnB cap="flat" cmpd="sng" w="9525">
                      <a:solidFill>
                        <a:srgbClr val="009BAF">
                          <a:alpha val="0"/>
                        </a:srgbClr>
                      </a:solidFill>
                      <a:prstDash val="solid"/>
                      <a:round/>
                      <a:headEnd len="sm" w="sm" type="none"/>
                      <a:tailEnd len="sm" w="sm" type="none"/>
                    </a:lnB>
                    <a:solidFill>
                      <a:srgbClr val="F5F5F5"/>
                    </a:solidFill>
                  </a:tcPr>
                </a:tc>
              </a:tr>
              <a:tr h="1637425">
                <a:tc vMerge="1"/>
                <a:tc>
                  <a:txBody>
                    <a:bodyPr/>
                    <a:lstStyle/>
                    <a:p>
                      <a:pPr indent="0" lvl="0" marL="0" marR="0" rtl="0" algn="l">
                        <a:lnSpc>
                          <a:spcPct val="115000"/>
                        </a:lnSpc>
                        <a:spcBef>
                          <a:spcPts val="0"/>
                        </a:spcBef>
                        <a:spcAft>
                          <a:spcPts val="0"/>
                        </a:spcAft>
                        <a:buClr>
                          <a:srgbClr val="000000"/>
                        </a:buClr>
                        <a:buSzPts val="1100"/>
                        <a:buFont typeface="Arial"/>
                        <a:buNone/>
                      </a:pPr>
                      <a:r>
                        <a:rPr b="1" lang="en-GB" sz="950" cap="none" strike="noStrike">
                          <a:solidFill>
                            <a:srgbClr val="009BAF"/>
                          </a:solidFill>
                          <a:latin typeface="Lato"/>
                          <a:ea typeface="Lato"/>
                          <a:cs typeface="Lato"/>
                          <a:sym typeface="Lato"/>
                        </a:rPr>
                        <a:t>Circulation and </a:t>
                      </a:r>
                      <a:r>
                        <a:rPr b="1" lang="en-GB" sz="950">
                          <a:solidFill>
                            <a:srgbClr val="009BAF"/>
                          </a:solidFill>
                          <a:latin typeface="Lato"/>
                          <a:ea typeface="Lato"/>
                          <a:cs typeface="Lato"/>
                          <a:sym typeface="Lato"/>
                        </a:rPr>
                        <a:t>health</a:t>
                      </a:r>
                      <a:r>
                        <a:rPr b="1" lang="en-GB" sz="950" cap="none" strike="noStrike">
                          <a:latin typeface="Lato"/>
                          <a:ea typeface="Lato"/>
                          <a:cs typeface="Lato"/>
                          <a:sym typeface="Lato"/>
                        </a:rPr>
                        <a:t> </a:t>
                      </a:r>
                      <a:endParaRPr b="1" sz="950"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n-GB" sz="950" cap="none" strike="noStrike">
                          <a:solidFill>
                            <a:schemeClr val="dk1"/>
                          </a:solidFill>
                          <a:latin typeface="Lato"/>
                          <a:ea typeface="Lato"/>
                          <a:cs typeface="Lato"/>
                          <a:sym typeface="Lato"/>
                        </a:rPr>
                        <a:t>Studying the human circulatory system, children learn about the role of the heart, blood and blood vessels and use models to demonstrate their function. They play the role of healthcare professionals to </a:t>
                      </a:r>
                      <a:r>
                        <a:rPr lang="en-GB" sz="950">
                          <a:solidFill>
                            <a:schemeClr val="dk1"/>
                          </a:solidFill>
                          <a:latin typeface="Lato"/>
                          <a:ea typeface="Lato"/>
                          <a:cs typeface="Lato"/>
                          <a:sym typeface="Lato"/>
                        </a:rPr>
                        <a:t>advise</a:t>
                      </a:r>
                      <a:r>
                        <a:rPr lang="en-GB" sz="950" cap="none" strike="noStrike">
                          <a:solidFill>
                            <a:schemeClr val="dk1"/>
                          </a:solidFill>
                          <a:latin typeface="Lato"/>
                          <a:ea typeface="Lato"/>
                          <a:cs typeface="Lato"/>
                          <a:sym typeface="Lato"/>
                        </a:rPr>
                        <a:t> patients and play games to explore how lifestyle choices affect our health. Pupils devise their own investigation to look at the relationship between exercise and </a:t>
                      </a:r>
                      <a:r>
                        <a:rPr lang="en-GB" sz="950" cap="none" strike="noStrike">
                          <a:solidFill>
                            <a:schemeClr val="dk1"/>
                          </a:solidFill>
                          <a:latin typeface="Lato"/>
                          <a:ea typeface="Lato"/>
                          <a:cs typeface="Lato"/>
                          <a:sym typeface="Lato"/>
                        </a:rPr>
                        <a:t>heart rate, applying their knowledge of variables.</a:t>
                      </a:r>
                      <a:endParaRPr b="1" sz="950" cap="none" strike="noStrike">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c vMerge="1"/>
                <a:tc>
                  <a:txBody>
                    <a:bodyPr/>
                    <a:lstStyle/>
                    <a:p>
                      <a:pPr indent="0" lvl="0" marL="0" rtl="0" algn="l">
                        <a:lnSpc>
                          <a:spcPct val="115000"/>
                        </a:lnSpc>
                        <a:spcBef>
                          <a:spcPts val="0"/>
                        </a:spcBef>
                        <a:spcAft>
                          <a:spcPts val="0"/>
                        </a:spcAft>
                        <a:buClr>
                          <a:schemeClr val="dk1"/>
                        </a:buClr>
                        <a:buSzPts val="1100"/>
                        <a:buFont typeface="Arial"/>
                        <a:buNone/>
                      </a:pPr>
                      <a:r>
                        <a:rPr b="1" lang="en-GB" sz="950">
                          <a:solidFill>
                            <a:srgbClr val="0097A7"/>
                          </a:solidFill>
                          <a:latin typeface="Lato"/>
                          <a:ea typeface="Lato"/>
                          <a:cs typeface="Lato"/>
                          <a:sym typeface="Lato"/>
                        </a:rPr>
                        <a:t>Are some sunglasses safer than others?</a:t>
                      </a:r>
                      <a:endParaRPr b="1" sz="95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Exploring sun safety, children investigate the efficacy of different sunglasses. They devise enquiries to test light and UV transmission of the lenses to form a conclusion about which sunglasses are best, applying their knowledge of electrical circuits to provide a light source in the experiment. The children summarise their findings through presentations and advertisements.</a:t>
                      </a:r>
                      <a:endParaRPr b="1" sz="950">
                        <a:latin typeface="Lato"/>
                        <a:ea typeface="Lato"/>
                        <a:cs typeface="Lato"/>
                        <a:sym typeface="Lato"/>
                      </a:endParaRPr>
                    </a:p>
                  </a:txBody>
                  <a:tcPr marT="134375" marB="134375" marR="106900" marL="106900">
                    <a:lnL cap="flat" cmpd="sng" w="9525">
                      <a:solidFill>
                        <a:srgbClr val="009BAF"/>
                      </a:solidFill>
                      <a:prstDash val="solid"/>
                      <a:round/>
                      <a:headEnd len="sm" w="sm" type="none"/>
                      <a:tailEnd len="sm" w="sm" type="none"/>
                    </a:lnL>
                    <a:lnR cap="flat" cmpd="sng" w="9525">
                      <a:solidFill>
                        <a:srgbClr val="009BAF"/>
                      </a:solidFill>
                      <a:prstDash val="solid"/>
                      <a:round/>
                      <a:headEnd len="sm" w="sm" type="none"/>
                      <a:tailEnd len="sm" w="sm" type="none"/>
                    </a:lnR>
                    <a:lnT cap="flat" cmpd="sng" w="9525">
                      <a:solidFill>
                        <a:srgbClr val="009BAF">
                          <a:alpha val="0"/>
                        </a:srgbClr>
                      </a:solidFill>
                      <a:prstDash val="solid"/>
                      <a:round/>
                      <a:headEnd len="sm" w="sm" type="none"/>
                      <a:tailEnd len="sm" w="sm" type="none"/>
                    </a:lnT>
                    <a:lnB cap="flat" cmpd="sng" w="9525">
                      <a:solidFill>
                        <a:srgbClr val="009BAF"/>
                      </a:solidFill>
                      <a:prstDash val="solid"/>
                      <a:round/>
                      <a:headEnd len="sm" w="sm" type="none"/>
                      <a:tailEnd len="sm" w="sm" type="none"/>
                    </a:lnB>
                  </a:tcPr>
                </a:tc>
              </a:tr>
            </a:tbl>
          </a:graphicData>
        </a:graphic>
      </p:graphicFrame>
      <p:sp>
        <p:nvSpPr>
          <p:cNvPr id="286" name="Google Shape;286;p42"/>
          <p:cNvSpPr txBox="1"/>
          <p:nvPr>
            <p:ph idx="1" type="subTitle"/>
          </p:nvPr>
        </p:nvSpPr>
        <p:spPr>
          <a:xfrm>
            <a:off x="-13050" y="-12650"/>
            <a:ext cx="10692000" cy="515100"/>
          </a:xfrm>
          <a:prstGeom prst="rect">
            <a:avLst/>
          </a:prstGeom>
          <a:noFill/>
          <a:ln>
            <a:noFill/>
          </a:ln>
        </p:spPr>
        <p:txBody>
          <a:bodyPr anchorCtr="0" anchor="t" bIns="116050" lIns="116050" spcFirstLastPara="1" rIns="116050" wrap="square" tIns="116050">
            <a:normAutofit lnSpcReduction="20000"/>
          </a:bodyPr>
          <a:lstStyle/>
          <a:p>
            <a:pPr indent="0" lvl="0" marL="0" rtl="0" algn="ctr">
              <a:lnSpc>
                <a:spcPct val="100000"/>
              </a:lnSpc>
              <a:spcBef>
                <a:spcPts val="0"/>
              </a:spcBef>
              <a:spcAft>
                <a:spcPts val="0"/>
              </a:spcAft>
              <a:buSzPts val="2200"/>
              <a:buNone/>
            </a:pPr>
            <a:r>
              <a:rPr lang="en-GB"/>
              <a:t>Science curriculum overview for parents and carers </a:t>
            </a:r>
            <a:r>
              <a:rPr lang="en-GB"/>
              <a:t>(</a:t>
            </a:r>
            <a:r>
              <a:rPr lang="en-GB">
                <a:solidFill>
                  <a:srgbClr val="FAEA2A"/>
                </a:solidFill>
              </a:rPr>
              <a:t>Key stage 2</a:t>
            </a:r>
            <a:r>
              <a:rPr lang="en-GB"/>
              <a:t>)</a:t>
            </a:r>
            <a:endParaRPr/>
          </a:p>
        </p:txBody>
      </p:sp>
      <p:sp>
        <p:nvSpPr>
          <p:cNvPr id="287" name="Google Shape;287;p42">
            <a:hlinkClick r:id="rId7"/>
          </p:cNvPr>
          <p:cNvSpPr/>
          <p:nvPr/>
        </p:nvSpPr>
        <p:spPr>
          <a:xfrm>
            <a:off x="0" y="7141550"/>
            <a:ext cx="10692000" cy="43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88" name="Google Shape;288;p42">
            <a:hlinkClick r:id="rId8"/>
          </p:cNvPr>
          <p:cNvSpPr/>
          <p:nvPr/>
        </p:nvSpPr>
        <p:spPr>
          <a:xfrm>
            <a:off x="-13050" y="27100"/>
            <a:ext cx="10692000" cy="47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789F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4 Landscape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789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