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9144000"/>
  <p:notesSz cx="6858000" cy="9144000"/>
  <p:embeddedFontLst>
    <p:embeddedFont>
      <p:font typeface="Caveat"/>
      <p:regular r:id="rId18"/>
      <p:bold r:id="rId19"/>
    </p:embeddedFont>
    <p:embeddedFont>
      <p:font typeface="Lato"/>
      <p:regular r:id="rId20"/>
      <p:bold r:id="rId21"/>
      <p:italic r:id="rId22"/>
      <p:boldItalic r:id="rId23"/>
    </p:embeddedFont>
    <p:embeddedFont>
      <p:font typeface="Helvetica Neue"/>
      <p:regular r:id="rId24"/>
      <p:bold r:id="rId25"/>
      <p:italic r:id="rId26"/>
      <p:boldItalic r:id="rId27"/>
    </p:embeddedFont>
    <p:embeddedFont>
      <p:font typeface="Quicksand Medium"/>
      <p:regular r:id="rId28"/>
      <p:bold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30" roundtripDataSignature="AMtx7mhsVR20IAyiydydlrTJS5Q/WFMBM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742A963-2A74-44B9-9FA8-1D5667D708E8}">
  <a:tblStyle styleId="{D742A963-2A74-44B9-9FA8-1D5667D708E8}"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22" Type="http://schemas.openxmlformats.org/officeDocument/2006/relationships/font" Target="fonts/Lato-italic.fntdata"/><Relationship Id="rId21" Type="http://schemas.openxmlformats.org/officeDocument/2006/relationships/font" Target="fonts/Lato-bold.fntdata"/><Relationship Id="rId24" Type="http://schemas.openxmlformats.org/officeDocument/2006/relationships/font" Target="fonts/HelveticaNeue-regular.fntdata"/><Relationship Id="rId23" Type="http://schemas.openxmlformats.org/officeDocument/2006/relationships/font" Target="fonts/La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HelveticaNeue-italic.fntdata"/><Relationship Id="rId25" Type="http://schemas.openxmlformats.org/officeDocument/2006/relationships/font" Target="fonts/HelveticaNeue-bold.fntdata"/><Relationship Id="rId28" Type="http://schemas.openxmlformats.org/officeDocument/2006/relationships/font" Target="fonts/QuicksandMedium-regular.fntdata"/><Relationship Id="rId27" Type="http://schemas.openxmlformats.org/officeDocument/2006/relationships/font" Target="fonts/HelveticaNeue-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QuicksandMedium-bold.fntdata"/><Relationship Id="rId7" Type="http://schemas.openxmlformats.org/officeDocument/2006/relationships/slide" Target="slides/slide1.xml"/><Relationship Id="rId8" Type="http://schemas.openxmlformats.org/officeDocument/2006/relationships/slide" Target="slides/slide2.xml"/><Relationship Id="rId30" Type="http://customschemas.google.com/relationships/presentationmetadata" Target="meta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Caveat-bold.fntdata"/><Relationship Id="rId18" Type="http://schemas.openxmlformats.org/officeDocument/2006/relationships/font" Target="fonts/Cave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6" name="Google Shape;66;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 name="Google Shape;74;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2" name="Google Shape;82;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g122e4b7fb80_0_8"/>
          <p:cNvSpPr txBox="1"/>
          <p:nvPr>
            <p:ph type="ctrTitle"/>
          </p:nvPr>
        </p:nvSpPr>
        <p:spPr>
          <a:xfrm>
            <a:off x="311708" y="992767"/>
            <a:ext cx="8520600" cy="2736900"/>
          </a:xfrm>
          <a:prstGeom prst="rect">
            <a:avLst/>
          </a:prstGeom>
        </p:spPr>
        <p:txBody>
          <a:bodyPr anchorCtr="0" anchor="b" bIns="91425" lIns="91425" spcFirstLastPara="1" rIns="91425" wrap="square" tIns="91425">
            <a:noAutofit/>
          </a:bodyPr>
          <a:lstStyle>
            <a:lvl1pPr lvl="0" algn="ctr">
              <a:spcBef>
                <a:spcPts val="0"/>
              </a:spcBef>
              <a:spcAft>
                <a:spcPts val="0"/>
              </a:spcAft>
              <a:buSzPts val="4400"/>
              <a:buNone/>
              <a:defRPr sz="44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9" name="Google Shape;19;g122e4b7fb80_0_8"/>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Font typeface="Quicksand Medium"/>
              <a:buNone/>
              <a:defRPr sz="2800">
                <a:latin typeface="Quicksand Medium"/>
                <a:ea typeface="Quicksand Medium"/>
                <a:cs typeface="Quicksand Medium"/>
                <a:sym typeface="Quicksand Medium"/>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20" name="Google Shape;20;g122e4b7fb80_0_8"/>
          <p:cNvSpPr txBox="1"/>
          <p:nvPr>
            <p:ph idx="12" type="sldNum"/>
          </p:nvPr>
        </p:nvSpPr>
        <p:spPr>
          <a:xfrm>
            <a:off x="8595308" y="574188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g122e4b7fb80_0_43"/>
          <p:cNvSpPr txBox="1"/>
          <p:nvPr>
            <p:ph hasCustomPrompt="1" type="title"/>
          </p:nvPr>
        </p:nvSpPr>
        <p:spPr>
          <a:xfrm>
            <a:off x="311700" y="1474833"/>
            <a:ext cx="8520600" cy="26184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4" name="Google Shape;54;g122e4b7fb80_0_43"/>
          <p:cNvSpPr txBox="1"/>
          <p:nvPr>
            <p:ph idx="1" type="body"/>
          </p:nvPr>
        </p:nvSpPr>
        <p:spPr>
          <a:xfrm>
            <a:off x="311700" y="4202967"/>
            <a:ext cx="8520600" cy="17340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g122e4b7fb80_0_43"/>
          <p:cNvSpPr txBox="1"/>
          <p:nvPr>
            <p:ph idx="12" type="sldNum"/>
          </p:nvPr>
        </p:nvSpPr>
        <p:spPr>
          <a:xfrm>
            <a:off x="8595308" y="574185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g122e4b7fb80_0_47"/>
          <p:cNvSpPr txBox="1"/>
          <p:nvPr>
            <p:ph idx="12" type="sldNum"/>
          </p:nvPr>
        </p:nvSpPr>
        <p:spPr>
          <a:xfrm>
            <a:off x="8595308" y="574917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8" name="Shape 58"/>
        <p:cNvGrpSpPr/>
        <p:nvPr/>
      </p:nvGrpSpPr>
      <p:grpSpPr>
        <a:xfrm>
          <a:off x="0" y="0"/>
          <a:ext cx="0" cy="0"/>
          <a:chOff x="0" y="0"/>
          <a:chExt cx="0" cy="0"/>
        </a:xfrm>
      </p:grpSpPr>
      <p:sp>
        <p:nvSpPr>
          <p:cNvPr id="59" name="Google Shape;59;g122e4b7fb80_0_49"/>
          <p:cNvSpPr txBox="1"/>
          <p:nvPr>
            <p:ph type="title"/>
          </p:nvPr>
        </p:nvSpPr>
        <p:spPr>
          <a:xfrm>
            <a:off x="628650" y="365126"/>
            <a:ext cx="78867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0" name="Google Shape;60;g122e4b7fb80_0_49"/>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1600"/>
              </a:spcBef>
              <a:spcAft>
                <a:spcPts val="0"/>
              </a:spcAft>
              <a:buClr>
                <a:schemeClr val="dk1"/>
              </a:buClr>
              <a:buSzPts val="1800"/>
              <a:buChar char="○"/>
              <a:defRPr/>
            </a:lvl2pPr>
            <a:lvl3pPr indent="-342900" lvl="2" marL="1371600" rtl="0" algn="l">
              <a:lnSpc>
                <a:spcPct val="90000"/>
              </a:lnSpc>
              <a:spcBef>
                <a:spcPts val="1600"/>
              </a:spcBef>
              <a:spcAft>
                <a:spcPts val="0"/>
              </a:spcAft>
              <a:buClr>
                <a:schemeClr val="dk1"/>
              </a:buClr>
              <a:buSzPts val="1800"/>
              <a:buChar char="■"/>
              <a:defRPr/>
            </a:lvl3pPr>
            <a:lvl4pPr indent="-342900" lvl="3" marL="1828800" rtl="0" algn="l">
              <a:lnSpc>
                <a:spcPct val="90000"/>
              </a:lnSpc>
              <a:spcBef>
                <a:spcPts val="1600"/>
              </a:spcBef>
              <a:spcAft>
                <a:spcPts val="0"/>
              </a:spcAft>
              <a:buClr>
                <a:schemeClr val="dk1"/>
              </a:buClr>
              <a:buSzPts val="1800"/>
              <a:buChar char="●"/>
              <a:defRPr/>
            </a:lvl4pPr>
            <a:lvl5pPr indent="-342900" lvl="4" marL="2286000" rtl="0" algn="l">
              <a:lnSpc>
                <a:spcPct val="90000"/>
              </a:lnSpc>
              <a:spcBef>
                <a:spcPts val="1600"/>
              </a:spcBef>
              <a:spcAft>
                <a:spcPts val="0"/>
              </a:spcAft>
              <a:buClr>
                <a:schemeClr val="dk1"/>
              </a:buClr>
              <a:buSzPts val="1800"/>
              <a:buChar char="○"/>
              <a:defRPr/>
            </a:lvl5pPr>
            <a:lvl6pPr indent="-342900" lvl="5" marL="2743200" rtl="0" algn="l">
              <a:lnSpc>
                <a:spcPct val="90000"/>
              </a:lnSpc>
              <a:spcBef>
                <a:spcPts val="1600"/>
              </a:spcBef>
              <a:spcAft>
                <a:spcPts val="0"/>
              </a:spcAft>
              <a:buClr>
                <a:schemeClr val="dk1"/>
              </a:buClr>
              <a:buSzPts val="1800"/>
              <a:buChar char="■"/>
              <a:defRPr/>
            </a:lvl6pPr>
            <a:lvl7pPr indent="-342900" lvl="6" marL="3200400" rtl="0" algn="l">
              <a:lnSpc>
                <a:spcPct val="90000"/>
              </a:lnSpc>
              <a:spcBef>
                <a:spcPts val="1600"/>
              </a:spcBef>
              <a:spcAft>
                <a:spcPts val="0"/>
              </a:spcAft>
              <a:buClr>
                <a:schemeClr val="dk1"/>
              </a:buClr>
              <a:buSzPts val="1800"/>
              <a:buChar char="●"/>
              <a:defRPr/>
            </a:lvl7pPr>
            <a:lvl8pPr indent="-342900" lvl="7" marL="3657600" rtl="0" algn="l">
              <a:lnSpc>
                <a:spcPct val="90000"/>
              </a:lnSpc>
              <a:spcBef>
                <a:spcPts val="1600"/>
              </a:spcBef>
              <a:spcAft>
                <a:spcPts val="0"/>
              </a:spcAft>
              <a:buClr>
                <a:schemeClr val="dk1"/>
              </a:buClr>
              <a:buSzPts val="1800"/>
              <a:buChar char="○"/>
              <a:defRPr/>
            </a:lvl8pPr>
            <a:lvl9pPr indent="-342900" lvl="8" marL="4114800" rtl="0" algn="l">
              <a:lnSpc>
                <a:spcPct val="90000"/>
              </a:lnSpc>
              <a:spcBef>
                <a:spcPts val="1600"/>
              </a:spcBef>
              <a:spcAft>
                <a:spcPts val="1600"/>
              </a:spcAft>
              <a:buClr>
                <a:schemeClr val="dk1"/>
              </a:buClr>
              <a:buSzPts val="1800"/>
              <a:buChar char="■"/>
              <a:defRPr/>
            </a:lvl9pPr>
          </a:lstStyle>
          <a:p/>
        </p:txBody>
      </p:sp>
      <p:sp>
        <p:nvSpPr>
          <p:cNvPr id="61" name="Google Shape;61;g122e4b7fb80_0_49"/>
          <p:cNvSpPr txBox="1"/>
          <p:nvPr>
            <p:ph idx="10" type="dt"/>
          </p:nvPr>
        </p:nvSpPr>
        <p:spPr>
          <a:xfrm>
            <a:off x="628650" y="6356351"/>
            <a:ext cx="20574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 name="Google Shape;62;g122e4b7fb80_0_49"/>
          <p:cNvSpPr txBox="1"/>
          <p:nvPr>
            <p:ph idx="11" type="ftr"/>
          </p:nvPr>
        </p:nvSpPr>
        <p:spPr>
          <a:xfrm>
            <a:off x="3028950" y="6356351"/>
            <a:ext cx="30861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3" name="Google Shape;63;g122e4b7fb80_0_49"/>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g122e4b7fb80_0_12"/>
          <p:cNvSpPr txBox="1"/>
          <p:nvPr>
            <p:ph type="title"/>
          </p:nvPr>
        </p:nvSpPr>
        <p:spPr>
          <a:xfrm>
            <a:off x="311700" y="2867800"/>
            <a:ext cx="8520600" cy="1122300"/>
          </a:xfrm>
          <a:prstGeom prst="rect">
            <a:avLst/>
          </a:prstGeom>
        </p:spPr>
        <p:txBody>
          <a:bodyPr anchorCtr="0" anchor="ctr" bIns="91425" lIns="91425" spcFirstLastPara="1" rIns="91425" wrap="square" tIns="91425">
            <a:noAutofit/>
          </a:bodyPr>
          <a:lstStyle>
            <a:lvl1pPr lvl="0" algn="ctr">
              <a:spcBef>
                <a:spcPts val="0"/>
              </a:spcBef>
              <a:spcAft>
                <a:spcPts val="0"/>
              </a:spcAft>
              <a:buSzPts val="4400"/>
              <a:buNone/>
              <a:defRPr sz="44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3" name="Google Shape;23;g122e4b7fb80_0_12"/>
          <p:cNvSpPr txBox="1"/>
          <p:nvPr>
            <p:ph idx="12" type="sldNum"/>
          </p:nvPr>
        </p:nvSpPr>
        <p:spPr>
          <a:xfrm>
            <a:off x="8595308" y="574188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4" name="Shape 24"/>
        <p:cNvGrpSpPr/>
        <p:nvPr/>
      </p:nvGrpSpPr>
      <p:grpSpPr>
        <a:xfrm>
          <a:off x="0" y="0"/>
          <a:ext cx="0" cy="0"/>
          <a:chOff x="0" y="0"/>
          <a:chExt cx="0" cy="0"/>
        </a:xfrm>
      </p:grpSpPr>
      <p:sp>
        <p:nvSpPr>
          <p:cNvPr id="25" name="Google Shape;25;g122e4b7fb80_0_1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g122e4b7fb80_0_15"/>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lvl1pPr indent="-336550" lvl="0" marL="457200">
              <a:spcBef>
                <a:spcPts val="0"/>
              </a:spcBef>
              <a:spcAft>
                <a:spcPts val="0"/>
              </a:spcAft>
              <a:buSzPts val="1700"/>
              <a:buChar char="●"/>
              <a:defRPr sz="1700"/>
            </a:lvl1pPr>
            <a:lvl2pPr indent="-311150" lvl="1" marL="914400">
              <a:spcBef>
                <a:spcPts val="1600"/>
              </a:spcBef>
              <a:spcAft>
                <a:spcPts val="0"/>
              </a:spcAft>
              <a:buSzPts val="1300"/>
              <a:buChar char="○"/>
              <a:defRPr sz="1300"/>
            </a:lvl2pPr>
            <a:lvl3pPr indent="-311150" lvl="2" marL="1371600">
              <a:spcBef>
                <a:spcPts val="1600"/>
              </a:spcBef>
              <a:spcAft>
                <a:spcPts val="0"/>
              </a:spcAft>
              <a:buSzPts val="1300"/>
              <a:buChar char="■"/>
              <a:defRPr sz="1300"/>
            </a:lvl3pPr>
            <a:lvl4pPr indent="-311150" lvl="3" marL="1828800">
              <a:spcBef>
                <a:spcPts val="1600"/>
              </a:spcBef>
              <a:spcAft>
                <a:spcPts val="0"/>
              </a:spcAft>
              <a:buSzPts val="1300"/>
              <a:buChar char="●"/>
              <a:defRPr sz="1300"/>
            </a:lvl4pPr>
            <a:lvl5pPr indent="-311150" lvl="4" marL="2286000">
              <a:spcBef>
                <a:spcPts val="1600"/>
              </a:spcBef>
              <a:spcAft>
                <a:spcPts val="0"/>
              </a:spcAft>
              <a:buSzPts val="1300"/>
              <a:buChar char="○"/>
              <a:defRPr sz="1300"/>
            </a:lvl5pPr>
            <a:lvl6pPr indent="-311150" lvl="5" marL="2743200">
              <a:spcBef>
                <a:spcPts val="1600"/>
              </a:spcBef>
              <a:spcAft>
                <a:spcPts val="0"/>
              </a:spcAft>
              <a:buSzPts val="1300"/>
              <a:buChar char="■"/>
              <a:defRPr sz="1300"/>
            </a:lvl6pPr>
            <a:lvl7pPr indent="-311150" lvl="6" marL="3200400">
              <a:spcBef>
                <a:spcPts val="1600"/>
              </a:spcBef>
              <a:spcAft>
                <a:spcPts val="0"/>
              </a:spcAft>
              <a:buSzPts val="1300"/>
              <a:buChar char="●"/>
              <a:defRPr sz="1300"/>
            </a:lvl7pPr>
            <a:lvl8pPr indent="-311150" lvl="7" marL="3657600">
              <a:spcBef>
                <a:spcPts val="1600"/>
              </a:spcBef>
              <a:spcAft>
                <a:spcPts val="0"/>
              </a:spcAft>
              <a:buSzPts val="1300"/>
              <a:buChar char="○"/>
              <a:defRPr sz="1300"/>
            </a:lvl8pPr>
            <a:lvl9pPr indent="-311150" lvl="8" marL="4114800">
              <a:spcBef>
                <a:spcPts val="1600"/>
              </a:spcBef>
              <a:spcAft>
                <a:spcPts val="1600"/>
              </a:spcAft>
              <a:buSzPts val="1300"/>
              <a:buChar char="■"/>
              <a:defRPr sz="1300"/>
            </a:lvl9pPr>
          </a:lstStyle>
          <a:p/>
        </p:txBody>
      </p:sp>
      <p:sp>
        <p:nvSpPr>
          <p:cNvPr id="27" name="Google Shape;27;g122e4b7fb80_0_15"/>
          <p:cNvSpPr txBox="1"/>
          <p:nvPr>
            <p:ph idx="12" type="sldNum"/>
          </p:nvPr>
        </p:nvSpPr>
        <p:spPr>
          <a:xfrm>
            <a:off x="8595308" y="573456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sp>
        <p:nvSpPr>
          <p:cNvPr id="29" name="Google Shape;29;g122e4b7fb80_0_19"/>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g122e4b7fb80_0_19"/>
          <p:cNvSpPr txBox="1"/>
          <p:nvPr>
            <p:ph idx="1" type="body"/>
          </p:nvPr>
        </p:nvSpPr>
        <p:spPr>
          <a:xfrm>
            <a:off x="3117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g122e4b7fb80_0_19"/>
          <p:cNvSpPr txBox="1"/>
          <p:nvPr>
            <p:ph idx="2" type="body"/>
          </p:nvPr>
        </p:nvSpPr>
        <p:spPr>
          <a:xfrm>
            <a:off x="48324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g122e4b7fb80_0_19"/>
          <p:cNvSpPr txBox="1"/>
          <p:nvPr>
            <p:ph idx="12" type="sldNum"/>
          </p:nvPr>
        </p:nvSpPr>
        <p:spPr>
          <a:xfrm>
            <a:off x="8595308" y="574188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g122e4b7fb80_0_2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5" name="Google Shape;35;g122e4b7fb80_0_24"/>
          <p:cNvSpPr txBox="1"/>
          <p:nvPr>
            <p:ph idx="12" type="sldNum"/>
          </p:nvPr>
        </p:nvSpPr>
        <p:spPr>
          <a:xfrm>
            <a:off x="8595308" y="574920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g122e4b7fb80_0_27"/>
          <p:cNvSpPr txBox="1"/>
          <p:nvPr>
            <p:ph type="title"/>
          </p:nvPr>
        </p:nvSpPr>
        <p:spPr>
          <a:xfrm>
            <a:off x="311700" y="740800"/>
            <a:ext cx="2808000" cy="1007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8" name="Google Shape;38;g122e4b7fb80_0_27"/>
          <p:cNvSpPr txBox="1"/>
          <p:nvPr>
            <p:ph idx="1" type="body"/>
          </p:nvPr>
        </p:nvSpPr>
        <p:spPr>
          <a:xfrm>
            <a:off x="311700" y="1852800"/>
            <a:ext cx="2808000" cy="42393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9" name="Google Shape;39;g122e4b7fb80_0_27"/>
          <p:cNvSpPr txBox="1"/>
          <p:nvPr>
            <p:ph idx="12" type="sldNum"/>
          </p:nvPr>
        </p:nvSpPr>
        <p:spPr>
          <a:xfrm>
            <a:off x="8595308" y="574188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0" name="Shape 40"/>
        <p:cNvGrpSpPr/>
        <p:nvPr/>
      </p:nvGrpSpPr>
      <p:grpSpPr>
        <a:xfrm>
          <a:off x="0" y="0"/>
          <a:ext cx="0" cy="0"/>
          <a:chOff x="0" y="0"/>
          <a:chExt cx="0" cy="0"/>
        </a:xfrm>
      </p:grpSpPr>
      <p:sp>
        <p:nvSpPr>
          <p:cNvPr id="41" name="Google Shape;41;g122e4b7fb80_0_31"/>
          <p:cNvSpPr txBox="1"/>
          <p:nvPr>
            <p:ph type="title"/>
          </p:nvPr>
        </p:nvSpPr>
        <p:spPr>
          <a:xfrm>
            <a:off x="490250" y="600200"/>
            <a:ext cx="6367800" cy="54543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2" name="Google Shape;42;g122e4b7fb80_0_31"/>
          <p:cNvSpPr txBox="1"/>
          <p:nvPr>
            <p:ph idx="12" type="sldNum"/>
          </p:nvPr>
        </p:nvSpPr>
        <p:spPr>
          <a:xfrm>
            <a:off x="8595308" y="574188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3" name="Shape 43"/>
        <p:cNvGrpSpPr/>
        <p:nvPr/>
      </p:nvGrpSpPr>
      <p:grpSpPr>
        <a:xfrm>
          <a:off x="0" y="0"/>
          <a:ext cx="0" cy="0"/>
          <a:chOff x="0" y="0"/>
          <a:chExt cx="0" cy="0"/>
        </a:xfrm>
      </p:grpSpPr>
      <p:sp>
        <p:nvSpPr>
          <p:cNvPr id="44" name="Google Shape;44;g122e4b7fb80_0_34"/>
          <p:cNvSpPr/>
          <p:nvPr/>
        </p:nvSpPr>
        <p:spPr>
          <a:xfrm>
            <a:off x="4572000" y="-179"/>
            <a:ext cx="4572000" cy="62727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g122e4b7fb80_0_34"/>
          <p:cNvSpPr txBox="1"/>
          <p:nvPr>
            <p:ph type="title"/>
          </p:nvPr>
        </p:nvSpPr>
        <p:spPr>
          <a:xfrm>
            <a:off x="265500" y="1644233"/>
            <a:ext cx="4045200" cy="19764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6" name="Google Shape;46;g122e4b7fb80_0_34"/>
          <p:cNvSpPr txBox="1"/>
          <p:nvPr>
            <p:ph idx="1" type="subTitle"/>
          </p:nvPr>
        </p:nvSpPr>
        <p:spPr>
          <a:xfrm>
            <a:off x="265500" y="3737433"/>
            <a:ext cx="4045200" cy="16467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7" name="Google Shape;47;g122e4b7fb80_0_34"/>
          <p:cNvSpPr txBox="1"/>
          <p:nvPr>
            <p:ph idx="2" type="body"/>
          </p:nvPr>
        </p:nvSpPr>
        <p:spPr>
          <a:xfrm>
            <a:off x="4902900" y="965523"/>
            <a:ext cx="3837000" cy="49269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g122e4b7fb80_0_34"/>
          <p:cNvSpPr txBox="1"/>
          <p:nvPr>
            <p:ph idx="12" type="sldNum"/>
          </p:nvPr>
        </p:nvSpPr>
        <p:spPr>
          <a:xfrm>
            <a:off x="8595308" y="5747582"/>
            <a:ext cx="548700" cy="524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g122e4b7fb80_0_40"/>
          <p:cNvSpPr txBox="1"/>
          <p:nvPr>
            <p:ph idx="1" type="body"/>
          </p:nvPr>
        </p:nvSpPr>
        <p:spPr>
          <a:xfrm>
            <a:off x="311700" y="5640767"/>
            <a:ext cx="5998800" cy="80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51" name="Google Shape;51;g122e4b7fb80_0_40"/>
          <p:cNvSpPr txBox="1"/>
          <p:nvPr>
            <p:ph idx="12" type="sldNum"/>
          </p:nvPr>
        </p:nvSpPr>
        <p:spPr>
          <a:xfrm>
            <a:off x="8595308" y="574920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2.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theme" Target="../theme/theme2.xml"/><Relationship Id="rId14" Type="http://schemas.openxmlformats.org/officeDocument/2006/relationships/slideLayout" Target="../slideLayouts/slideLayout1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g122e4b7fb80_0_0"/>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Caveat"/>
              <a:buNone/>
              <a:defRPr b="1" sz="3000">
                <a:solidFill>
                  <a:schemeClr val="dk1"/>
                </a:solidFill>
                <a:latin typeface="Caveat"/>
                <a:ea typeface="Caveat"/>
                <a:cs typeface="Caveat"/>
                <a:sym typeface="Caveat"/>
              </a:defRPr>
            </a:lvl1pPr>
            <a:lvl2pPr lvl="1">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2pPr>
            <a:lvl3pPr lvl="2">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3pPr>
            <a:lvl4pPr lvl="3">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4pPr>
            <a:lvl5pPr lvl="4">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5pPr>
            <a:lvl6pPr lvl="5">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6pPr>
            <a:lvl7pPr lvl="6">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7pPr>
            <a:lvl8pPr lvl="7">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8pPr>
            <a:lvl9pPr lvl="8">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9pPr>
          </a:lstStyle>
          <a:p/>
        </p:txBody>
      </p:sp>
      <p:sp>
        <p:nvSpPr>
          <p:cNvPr id="11" name="Google Shape;11;g122e4b7fb80_0_0"/>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12" name="Google Shape;12;g122e4b7fb80_0_0"/>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
        <p:nvSpPr>
          <p:cNvPr id="13" name="Google Shape;13;g122e4b7fb80_0_0"/>
          <p:cNvSpPr/>
          <p:nvPr/>
        </p:nvSpPr>
        <p:spPr>
          <a:xfrm>
            <a:off x="0" y="6271500"/>
            <a:ext cx="9144000" cy="585900"/>
          </a:xfrm>
          <a:prstGeom prst="rect">
            <a:avLst/>
          </a:prstGeom>
          <a:solidFill>
            <a:srgbClr val="0A9FA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 name="Google Shape;14;g122e4b7fb80_0_0"/>
          <p:cNvPicPr preferRelativeResize="0"/>
          <p:nvPr/>
        </p:nvPicPr>
        <p:blipFill>
          <a:blip r:embed="rId1">
            <a:alphaModFix/>
          </a:blip>
          <a:stretch>
            <a:fillRect/>
          </a:stretch>
        </p:blipFill>
        <p:spPr>
          <a:xfrm>
            <a:off x="8112475" y="6384560"/>
            <a:ext cx="538650" cy="270000"/>
          </a:xfrm>
          <a:prstGeom prst="rect">
            <a:avLst/>
          </a:prstGeom>
          <a:noFill/>
          <a:ln>
            <a:noFill/>
          </a:ln>
        </p:spPr>
      </p:pic>
      <p:sp>
        <p:nvSpPr>
          <p:cNvPr id="15" name="Google Shape;15;g122e4b7fb80_0_0"/>
          <p:cNvSpPr txBox="1"/>
          <p:nvPr/>
        </p:nvSpPr>
        <p:spPr>
          <a:xfrm>
            <a:off x="84050" y="6333100"/>
            <a:ext cx="7948500" cy="46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GB" sz="731">
                <a:solidFill>
                  <a:srgbClr val="FFFFFF"/>
                </a:solidFill>
                <a:latin typeface="Helvetica Neue"/>
                <a:ea typeface="Helvetica Neue"/>
                <a:cs typeface="Helvetica Neue"/>
                <a:sym typeface="Helvetica Neue"/>
              </a:rPr>
              <a:t>©  Copyright Kapow Primary 2022					        www.kapowprimary.com</a:t>
            </a:r>
            <a:endParaRPr sz="1000">
              <a:solidFill>
                <a:srgbClr val="FFFFFF"/>
              </a:solidFill>
              <a:latin typeface="Lato"/>
              <a:ea typeface="Lato"/>
              <a:cs typeface="Lato"/>
              <a:sym typeface="Lato"/>
            </a:endParaRPr>
          </a:p>
        </p:txBody>
      </p:sp>
      <p:pic>
        <p:nvPicPr>
          <p:cNvPr id="16" name="Google Shape;16;g122e4b7fb80_0_0"/>
          <p:cNvPicPr preferRelativeResize="0"/>
          <p:nvPr/>
        </p:nvPicPr>
        <p:blipFill>
          <a:blip r:embed="rId2">
            <a:alphaModFix/>
          </a:blip>
          <a:stretch>
            <a:fillRect/>
          </a:stretch>
        </p:blipFill>
        <p:spPr>
          <a:xfrm>
            <a:off x="8731050" y="6327082"/>
            <a:ext cx="355400" cy="3561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hyperlink" Target="https://www.kapowprimary.com/subjects/design-technology/essential-subject-materials/?utm_source=Website&amp;utm_medium=Ofsted_Subject_Audit&amp;utm_campaign=Design_Technology_Subject_Audi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
          <p:cNvSpPr txBox="1"/>
          <p:nvPr/>
        </p:nvSpPr>
        <p:spPr>
          <a:xfrm>
            <a:off x="851482" y="943245"/>
            <a:ext cx="7440900" cy="831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4800" u="none" cap="none" strike="noStrike">
                <a:solidFill>
                  <a:schemeClr val="dk1"/>
                </a:solidFill>
                <a:latin typeface="Caveat"/>
                <a:ea typeface="Caveat"/>
                <a:cs typeface="Caveat"/>
                <a:sym typeface="Caveat"/>
              </a:rPr>
              <a:t>Subject Audits </a:t>
            </a:r>
            <a:r>
              <a:rPr b="1" lang="en-GB" sz="4800">
                <a:solidFill>
                  <a:schemeClr val="dk1"/>
                </a:solidFill>
                <a:latin typeface="Caveat"/>
                <a:ea typeface="Caveat"/>
                <a:cs typeface="Caveat"/>
                <a:sym typeface="Caveat"/>
              </a:rPr>
              <a:t>for Ofsted</a:t>
            </a:r>
            <a:endParaRPr b="1" i="0" sz="4800" u="none" cap="none" strike="noStrike">
              <a:solidFill>
                <a:schemeClr val="dk1"/>
              </a:solidFill>
              <a:latin typeface="Caveat"/>
              <a:ea typeface="Caveat"/>
              <a:cs typeface="Caveat"/>
              <a:sym typeface="Caveat"/>
            </a:endParaRPr>
          </a:p>
        </p:txBody>
      </p:sp>
      <p:sp>
        <p:nvSpPr>
          <p:cNvPr id="69" name="Google Shape;69;p1"/>
          <p:cNvSpPr txBox="1"/>
          <p:nvPr/>
        </p:nvSpPr>
        <p:spPr>
          <a:xfrm>
            <a:off x="1296073" y="2097855"/>
            <a:ext cx="6551700" cy="477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i="0" lang="en-GB" sz="2500" u="none" cap="none" strike="noStrike">
                <a:solidFill>
                  <a:schemeClr val="dk1"/>
                </a:solidFill>
                <a:latin typeface="Lato"/>
                <a:ea typeface="Lato"/>
                <a:cs typeface="Lato"/>
                <a:sym typeface="Lato"/>
              </a:rPr>
              <a:t>Subject: Design &amp; Technology</a:t>
            </a:r>
            <a:endParaRPr i="0" sz="2500" u="none" cap="none" strike="noStrike">
              <a:solidFill>
                <a:schemeClr val="dk1"/>
              </a:solidFill>
              <a:latin typeface="Lato"/>
              <a:ea typeface="Lato"/>
              <a:cs typeface="Lato"/>
              <a:sym typeface="Lato"/>
            </a:endParaRPr>
          </a:p>
        </p:txBody>
      </p:sp>
      <p:sp>
        <p:nvSpPr>
          <p:cNvPr id="70" name="Google Shape;70;p1"/>
          <p:cNvSpPr txBox="1"/>
          <p:nvPr>
            <p:ph idx="12" type="sldNum"/>
          </p:nvPr>
        </p:nvSpPr>
        <p:spPr>
          <a:xfrm>
            <a:off x="7086600" y="5919951"/>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sz="1200">
                <a:latin typeface="Lato"/>
                <a:ea typeface="Lato"/>
                <a:cs typeface="Lato"/>
                <a:sym typeface="Lato"/>
              </a:rPr>
              <a:t>‹#›</a:t>
            </a:fld>
            <a:endParaRPr sz="1200">
              <a:latin typeface="Lato"/>
              <a:ea typeface="Lato"/>
              <a:cs typeface="Lato"/>
              <a:sym typeface="Lato"/>
            </a:endParaRPr>
          </a:p>
        </p:txBody>
      </p:sp>
      <p:pic>
        <p:nvPicPr>
          <p:cNvPr id="71" name="Google Shape;71;p1"/>
          <p:cNvPicPr preferRelativeResize="0"/>
          <p:nvPr/>
        </p:nvPicPr>
        <p:blipFill>
          <a:blip r:embed="rId3">
            <a:alphaModFix/>
          </a:blip>
          <a:stretch>
            <a:fillRect/>
          </a:stretch>
        </p:blipFill>
        <p:spPr>
          <a:xfrm>
            <a:off x="2957729" y="2784149"/>
            <a:ext cx="3228546" cy="32285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graphicFrame>
        <p:nvGraphicFramePr>
          <p:cNvPr id="140" name="Google Shape;140;p10"/>
          <p:cNvGraphicFramePr/>
          <p:nvPr/>
        </p:nvGraphicFramePr>
        <p:xfrm>
          <a:off x="379892" y="855376"/>
          <a:ext cx="3000000" cy="3000000"/>
        </p:xfrm>
        <a:graphic>
          <a:graphicData uri="http://schemas.openxmlformats.org/drawingml/2006/table">
            <a:tbl>
              <a:tblPr bandRow="1" firstRow="1">
                <a:noFill/>
                <a:tableStyleId>{D742A963-2A74-44B9-9FA8-1D5667D708E8}</a:tableStyleId>
              </a:tblPr>
              <a:tblGrid>
                <a:gridCol w="2688150"/>
                <a:gridCol w="5696075"/>
              </a:tblGrid>
              <a:tr h="366175">
                <a:tc gridSpan="2">
                  <a:txBody>
                    <a:bodyPr/>
                    <a:lstStyle/>
                    <a:p>
                      <a:pPr indent="0" lvl="0" marL="0" marR="0" rtl="0" algn="l">
                        <a:lnSpc>
                          <a:spcPct val="115000"/>
                        </a:lnSpc>
                        <a:spcBef>
                          <a:spcPts val="0"/>
                        </a:spcBef>
                        <a:spcAft>
                          <a:spcPts val="0"/>
                        </a:spcAft>
                        <a:buNone/>
                      </a:pPr>
                      <a:r>
                        <a:rPr lang="en-GB" sz="1300">
                          <a:solidFill>
                            <a:schemeClr val="lt1"/>
                          </a:solidFill>
                          <a:latin typeface="Lato"/>
                          <a:ea typeface="Lato"/>
                          <a:cs typeface="Lato"/>
                          <a:sym typeface="Lato"/>
                        </a:rPr>
                        <a:t>What impact have you had on the </a:t>
                      </a:r>
                      <a:r>
                        <a:rPr lang="en-GB" sz="1300">
                          <a:latin typeface="Lato"/>
                          <a:ea typeface="Lato"/>
                          <a:cs typeface="Lato"/>
                          <a:sym typeface="Lato"/>
                        </a:rPr>
                        <a:t>Design &amp; Technology</a:t>
                      </a:r>
                      <a:r>
                        <a:rPr lang="en-GB" sz="1300">
                          <a:solidFill>
                            <a:schemeClr val="lt1"/>
                          </a:solidFill>
                          <a:latin typeface="Lato"/>
                          <a:ea typeface="Lato"/>
                          <a:cs typeface="Lato"/>
                          <a:sym typeface="Lato"/>
                        </a:rPr>
                        <a:t> curriculum being delivered at your school?</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66175">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How have you set out to ensure </a:t>
                      </a:r>
                      <a:r>
                        <a:rPr i="1" lang="en-GB" sz="1000">
                          <a:latin typeface="Lato"/>
                          <a:ea typeface="Lato"/>
                          <a:cs typeface="Lato"/>
                          <a:sym typeface="Lato"/>
                        </a:rPr>
                        <a:t>Design &amp; Technology</a:t>
                      </a:r>
                      <a:r>
                        <a:rPr i="1" lang="en-GB" sz="1000">
                          <a:latin typeface="Lato"/>
                          <a:ea typeface="Lato"/>
                          <a:cs typeface="Lato"/>
                          <a:sym typeface="Lato"/>
                        </a:rPr>
                        <a:t> is taught to a very high standard?</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do you define high expectations?</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are you providing leadership by example in </a:t>
                      </a:r>
                      <a:r>
                        <a:rPr i="1" lang="en-GB" sz="1000">
                          <a:latin typeface="Lato"/>
                          <a:ea typeface="Lato"/>
                          <a:cs typeface="Lato"/>
                          <a:sym typeface="Lato"/>
                        </a:rPr>
                        <a:t>Design &amp; Technology</a:t>
                      </a:r>
                      <a:r>
                        <a:rPr i="1" lang="en-GB" sz="1000">
                          <a:latin typeface="Lato"/>
                          <a:ea typeface="Lato"/>
                          <a:cs typeface="Lato"/>
                          <a:sym typeface="Lato"/>
                        </a:rPr>
                        <a:t>?</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do you monitor and evaluate the quality of education provided in </a:t>
                      </a:r>
                      <a:r>
                        <a:rPr i="1" lang="en-GB" sz="1000">
                          <a:latin typeface="Lato"/>
                          <a:ea typeface="Lato"/>
                          <a:cs typeface="Lato"/>
                          <a:sym typeface="Lato"/>
                        </a:rPr>
                        <a:t>Design &amp; Technology</a:t>
                      </a:r>
                      <a:r>
                        <a:rPr i="1" lang="en-GB" sz="1000">
                          <a:latin typeface="Lato"/>
                          <a:ea typeface="Lato"/>
                          <a:cs typeface="Lato"/>
                          <a:sym typeface="Lato"/>
                        </a:rPr>
                        <a:t>?</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61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61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61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61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6175">
                <a:tc vMerge="1"/>
                <a:tc>
                  <a:txBody>
                    <a:bodyPr/>
                    <a:lstStyle/>
                    <a:p>
                      <a:pPr indent="0" lvl="0" marL="0" marR="0" rtl="0" algn="l">
                        <a:lnSpc>
                          <a:spcPct val="115000"/>
                        </a:lnSpc>
                        <a:spcBef>
                          <a:spcPts val="0"/>
                        </a:spcBef>
                        <a:spcAft>
                          <a:spcPts val="0"/>
                        </a:spcAft>
                        <a:buNone/>
                      </a:pPr>
                      <a:r>
                        <a:t/>
                      </a:r>
                      <a:endParaRPr b="1"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6175">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a:solidFill>
                            <a:schemeClr val="lt1"/>
                          </a:solidFill>
                          <a:latin typeface="Lato"/>
                          <a:ea typeface="Lato"/>
                          <a:cs typeface="Lato"/>
                          <a:sym typeface="Lato"/>
                        </a:rPr>
                        <a:t>What CPD (including research) have you received for your leadership role this year?</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66175">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How do you keep abreast of the latest research into the teaching of </a:t>
                      </a:r>
                      <a:r>
                        <a:rPr i="1" lang="en-GB" sz="1000">
                          <a:latin typeface="Lato"/>
                          <a:ea typeface="Lato"/>
                          <a:cs typeface="Lato"/>
                          <a:sym typeface="Lato"/>
                        </a:rPr>
                        <a:t>Design &amp; Technology</a:t>
                      </a:r>
                      <a:r>
                        <a:rPr i="1" lang="en-GB" sz="1000">
                          <a:latin typeface="Lato"/>
                          <a:ea typeface="Lato"/>
                          <a:cs typeface="Lato"/>
                          <a:sym typeface="Lato"/>
                        </a:rPr>
                        <a:t> at EY, </a:t>
                      </a:r>
                      <a:r>
                        <a:rPr i="1" lang="en-GB" sz="1000">
                          <a:latin typeface="Lato"/>
                          <a:ea typeface="Lato"/>
                          <a:cs typeface="Lato"/>
                          <a:sym typeface="Lato"/>
                        </a:rPr>
                        <a:t>Key Stage 1</a:t>
                      </a:r>
                      <a:r>
                        <a:rPr i="1" lang="en-GB" sz="1000">
                          <a:latin typeface="Lato"/>
                          <a:ea typeface="Lato"/>
                          <a:cs typeface="Lato"/>
                          <a:sym typeface="Lato"/>
                        </a:rPr>
                        <a:t> and </a:t>
                      </a:r>
                      <a:r>
                        <a:rPr i="1" lang="en-GB" sz="1000">
                          <a:latin typeface="Lato"/>
                          <a:ea typeface="Lato"/>
                          <a:cs typeface="Lato"/>
                          <a:sym typeface="Lato"/>
                        </a:rPr>
                        <a:t>Key Stage 2</a:t>
                      </a:r>
                      <a:r>
                        <a:rPr i="1" lang="en-GB" sz="1000">
                          <a:latin typeface="Lato"/>
                          <a:ea typeface="Lato"/>
                          <a:cs typeface="Lato"/>
                          <a:sym typeface="Lato"/>
                        </a:rPr>
                        <a:t>?</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Do you (or the school) belong to any </a:t>
                      </a:r>
                      <a:r>
                        <a:rPr i="1" lang="en-GB" sz="1000">
                          <a:latin typeface="Lato"/>
                          <a:ea typeface="Lato"/>
                          <a:cs typeface="Lato"/>
                          <a:sym typeface="Lato"/>
                        </a:rPr>
                        <a:t>Design &amp; Technology</a:t>
                      </a:r>
                      <a:r>
                        <a:rPr i="1" lang="en-GB" sz="1000">
                          <a:latin typeface="Lato"/>
                          <a:ea typeface="Lato"/>
                          <a:cs typeface="Lato"/>
                          <a:sym typeface="Lato"/>
                        </a:rPr>
                        <a:t> forum?</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confident are you about leading </a:t>
                      </a:r>
                      <a:r>
                        <a:rPr i="1" lang="en-GB" sz="1000">
                          <a:latin typeface="Lato"/>
                          <a:ea typeface="Lato"/>
                          <a:cs typeface="Lato"/>
                          <a:sym typeface="Lato"/>
                        </a:rPr>
                        <a:t>Design &amp; Technology</a:t>
                      </a:r>
                      <a:r>
                        <a:rPr i="1" lang="en-GB" sz="1000">
                          <a:latin typeface="Lato"/>
                          <a:ea typeface="Lato"/>
                          <a:cs typeface="Lato"/>
                          <a:sym typeface="Lato"/>
                        </a:rPr>
                        <a:t> across the whole school?</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61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61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61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61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61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
        <p:nvSpPr>
          <p:cNvPr id="141" name="Google Shape;141;p10"/>
          <p:cNvSpPr txBox="1"/>
          <p:nvPr>
            <p:ph idx="12" type="sldNum"/>
          </p:nvPr>
        </p:nvSpPr>
        <p:spPr>
          <a:xfrm>
            <a:off x="7086600" y="5899151"/>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sz="1200">
                <a:solidFill>
                  <a:schemeClr val="dk2"/>
                </a:solidFill>
                <a:latin typeface="Lato"/>
                <a:ea typeface="Lato"/>
                <a:cs typeface="Lato"/>
                <a:sym typeface="Lato"/>
              </a:rPr>
              <a:t>‹#›</a:t>
            </a:fld>
            <a:endParaRPr sz="1200">
              <a:solidFill>
                <a:schemeClr val="dk2"/>
              </a:solidFill>
              <a:latin typeface="Lato"/>
              <a:ea typeface="Lato"/>
              <a:cs typeface="Lato"/>
              <a:sym typeface="Lato"/>
            </a:endParaRPr>
          </a:p>
        </p:txBody>
      </p:sp>
      <p:sp>
        <p:nvSpPr>
          <p:cNvPr id="142" name="Google Shape;142;p10"/>
          <p:cNvSpPr/>
          <p:nvPr/>
        </p:nvSpPr>
        <p:spPr>
          <a:xfrm>
            <a:off x="368200" y="559125"/>
            <a:ext cx="21258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143" name="Google Shape;143;p10"/>
          <p:cNvSpPr txBox="1"/>
          <p:nvPr/>
        </p:nvSpPr>
        <p:spPr>
          <a:xfrm>
            <a:off x="368200" y="191450"/>
            <a:ext cx="22191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Leadership: 1</a:t>
            </a:r>
            <a:endParaRPr b="1" sz="3200">
              <a:solidFill>
                <a:srgbClr val="000000"/>
              </a:solidFill>
              <a:latin typeface="Caveat"/>
              <a:ea typeface="Caveat"/>
              <a:cs typeface="Caveat"/>
              <a:sym typeface="Cavea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graphicFrame>
        <p:nvGraphicFramePr>
          <p:cNvPr id="148" name="Google Shape;148;p11"/>
          <p:cNvGraphicFramePr/>
          <p:nvPr/>
        </p:nvGraphicFramePr>
        <p:xfrm>
          <a:off x="380100" y="856477"/>
          <a:ext cx="3000000" cy="3000000"/>
        </p:xfrm>
        <a:graphic>
          <a:graphicData uri="http://schemas.openxmlformats.org/drawingml/2006/table">
            <a:tbl>
              <a:tblPr bandRow="1" firstRow="1">
                <a:noFill/>
                <a:tableStyleId>{D742A963-2A74-44B9-9FA8-1D5667D708E8}</a:tableStyleId>
              </a:tblPr>
              <a:tblGrid>
                <a:gridCol w="2655350"/>
                <a:gridCol w="5728450"/>
              </a:tblGrid>
              <a:tr h="550175">
                <a:tc gridSpan="2">
                  <a:txBody>
                    <a:bodyPr/>
                    <a:lstStyle/>
                    <a:p>
                      <a:pPr indent="0" lvl="0" marL="0" marR="0" rtl="0" algn="l">
                        <a:lnSpc>
                          <a:spcPct val="115000"/>
                        </a:lnSpc>
                        <a:spcBef>
                          <a:spcPts val="0"/>
                        </a:spcBef>
                        <a:spcAft>
                          <a:spcPts val="0"/>
                        </a:spcAft>
                        <a:buNone/>
                      </a:pPr>
                      <a:r>
                        <a:rPr lang="en-GB" sz="1300">
                          <a:solidFill>
                            <a:schemeClr val="lt1"/>
                          </a:solidFill>
                          <a:latin typeface="Lato"/>
                          <a:ea typeface="Lato"/>
                          <a:cs typeface="Lato"/>
                          <a:sym typeface="Lato"/>
                        </a:rPr>
                        <a:t>How have you communicated changes/ alterations to the </a:t>
                      </a:r>
                      <a:r>
                        <a:rPr lang="en-GB" sz="1300">
                          <a:latin typeface="Lato"/>
                          <a:ea typeface="Lato"/>
                          <a:cs typeface="Lato"/>
                          <a:sym typeface="Lato"/>
                        </a:rPr>
                        <a:t>Design &amp; Technology</a:t>
                      </a:r>
                      <a:r>
                        <a:rPr lang="en-GB" sz="1300">
                          <a:solidFill>
                            <a:schemeClr val="lt1"/>
                          </a:solidFill>
                          <a:latin typeface="Lato"/>
                          <a:ea typeface="Lato"/>
                          <a:cs typeface="Lato"/>
                          <a:sym typeface="Lato"/>
                        </a:rPr>
                        <a:t> curriculum to the staff and leadership team?</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48825">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How often is the </a:t>
                      </a:r>
                      <a:r>
                        <a:rPr i="1" lang="en-GB" sz="1000">
                          <a:latin typeface="Lato"/>
                          <a:ea typeface="Lato"/>
                          <a:cs typeface="Lato"/>
                          <a:sym typeface="Lato"/>
                        </a:rPr>
                        <a:t>Design &amp; Technology</a:t>
                      </a:r>
                      <a:r>
                        <a:rPr i="1" lang="en-GB" sz="1000">
                          <a:latin typeface="Lato"/>
                          <a:ea typeface="Lato"/>
                          <a:cs typeface="Lato"/>
                          <a:sym typeface="Lato"/>
                        </a:rPr>
                        <a:t> curriculum reviewed?</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do you go about communicating any amendment or alteration to the </a:t>
                      </a:r>
                      <a:r>
                        <a:rPr i="1" lang="en-GB" sz="1000">
                          <a:latin typeface="Lato"/>
                          <a:ea typeface="Lato"/>
                          <a:cs typeface="Lato"/>
                          <a:sym typeface="Lato"/>
                        </a:rPr>
                        <a:t>Design &amp; Technology</a:t>
                      </a:r>
                      <a:r>
                        <a:rPr i="1" lang="en-GB" sz="1000">
                          <a:latin typeface="Lato"/>
                          <a:ea typeface="Lato"/>
                          <a:cs typeface="Lato"/>
                          <a:sym typeface="Lato"/>
                        </a:rPr>
                        <a:t> curriculum to the rest of the staff, to governors and to parents?</a:t>
                      </a:r>
                      <a:endParaRPr i="1" sz="12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4882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4882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4882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4882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48825">
                <a:tc vMerge="1"/>
                <a:tc>
                  <a:txBody>
                    <a:bodyPr/>
                    <a:lstStyle/>
                    <a:p>
                      <a:pPr indent="0" lvl="0" marL="0" marR="0" rtl="0" algn="l">
                        <a:lnSpc>
                          <a:spcPct val="115000"/>
                        </a:lnSpc>
                        <a:spcBef>
                          <a:spcPts val="0"/>
                        </a:spcBef>
                        <a:spcAft>
                          <a:spcPts val="0"/>
                        </a:spcAft>
                        <a:buNone/>
                      </a:pPr>
                      <a:r>
                        <a:t/>
                      </a:r>
                      <a:endParaRPr b="1"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48825">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a:solidFill>
                            <a:schemeClr val="lt1"/>
                          </a:solidFill>
                          <a:latin typeface="Lato"/>
                          <a:ea typeface="Lato"/>
                          <a:cs typeface="Lato"/>
                          <a:sym typeface="Lato"/>
                        </a:rPr>
                        <a:t>What are you priorities for next year?</a:t>
                      </a:r>
                      <a:r>
                        <a:rPr lang="en-GB" sz="1300">
                          <a:latin typeface="Lato"/>
                          <a:ea typeface="Lato"/>
                          <a:cs typeface="Lato"/>
                          <a:sym typeface="Lato"/>
                        </a:rPr>
                        <a:t> </a:t>
                      </a:r>
                      <a:r>
                        <a:rPr b="1" lang="en-GB" sz="1300">
                          <a:solidFill>
                            <a:schemeClr val="lt1"/>
                          </a:solidFill>
                          <a:latin typeface="Lato"/>
                          <a:ea typeface="Lato"/>
                          <a:cs typeface="Lato"/>
                          <a:sym typeface="Lato"/>
                        </a:rPr>
                        <a:t>How have you identified these?</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65775">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How do you go about identifying what has gone well and what has not?</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do you set about creating a priority list?</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do you collect evidence to support your findings?</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
        <p:nvSpPr>
          <p:cNvPr id="149" name="Google Shape;149;p11"/>
          <p:cNvSpPr txBox="1"/>
          <p:nvPr>
            <p:ph idx="12" type="sldNum"/>
          </p:nvPr>
        </p:nvSpPr>
        <p:spPr>
          <a:xfrm>
            <a:off x="7086600" y="5919926"/>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sz="1200">
                <a:solidFill>
                  <a:schemeClr val="dk2"/>
                </a:solidFill>
                <a:latin typeface="Lato"/>
                <a:ea typeface="Lato"/>
                <a:cs typeface="Lato"/>
                <a:sym typeface="Lato"/>
              </a:rPr>
              <a:t>‹#›</a:t>
            </a:fld>
            <a:endParaRPr sz="1200">
              <a:solidFill>
                <a:schemeClr val="dk2"/>
              </a:solidFill>
              <a:latin typeface="Lato"/>
              <a:ea typeface="Lato"/>
              <a:cs typeface="Lato"/>
              <a:sym typeface="Lato"/>
            </a:endParaRPr>
          </a:p>
        </p:txBody>
      </p:sp>
      <p:sp>
        <p:nvSpPr>
          <p:cNvPr id="150" name="Google Shape;150;p11"/>
          <p:cNvSpPr/>
          <p:nvPr/>
        </p:nvSpPr>
        <p:spPr>
          <a:xfrm>
            <a:off x="368200" y="559125"/>
            <a:ext cx="21258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151" name="Google Shape;151;p11"/>
          <p:cNvSpPr txBox="1"/>
          <p:nvPr/>
        </p:nvSpPr>
        <p:spPr>
          <a:xfrm>
            <a:off x="368200" y="191450"/>
            <a:ext cx="22191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Leadership: 2</a:t>
            </a:r>
            <a:endParaRPr b="1" sz="3200">
              <a:solidFill>
                <a:srgbClr val="000000"/>
              </a:solidFill>
              <a:latin typeface="Caveat"/>
              <a:ea typeface="Caveat"/>
              <a:cs typeface="Caveat"/>
              <a:sym typeface="Cave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graphicFrame>
        <p:nvGraphicFramePr>
          <p:cNvPr id="76" name="Google Shape;76;p2"/>
          <p:cNvGraphicFramePr/>
          <p:nvPr/>
        </p:nvGraphicFramePr>
        <p:xfrm>
          <a:off x="371989" y="853265"/>
          <a:ext cx="3000000" cy="3000000"/>
        </p:xfrm>
        <a:graphic>
          <a:graphicData uri="http://schemas.openxmlformats.org/drawingml/2006/table">
            <a:tbl>
              <a:tblPr bandRow="1" firstRow="1">
                <a:noFill/>
                <a:tableStyleId>{D742A963-2A74-44B9-9FA8-1D5667D708E8}</a:tableStyleId>
              </a:tblPr>
              <a:tblGrid>
                <a:gridCol w="2783275"/>
                <a:gridCol w="5616750"/>
              </a:tblGrid>
              <a:tr h="393175">
                <a:tc gridSpan="2">
                  <a:txBody>
                    <a:bodyPr/>
                    <a:lstStyle/>
                    <a:p>
                      <a:pPr indent="0" lvl="0" marL="0" marR="0" rtl="0" algn="l">
                        <a:lnSpc>
                          <a:spcPct val="115000"/>
                        </a:lnSpc>
                        <a:spcBef>
                          <a:spcPts val="0"/>
                        </a:spcBef>
                        <a:spcAft>
                          <a:spcPts val="0"/>
                        </a:spcAft>
                        <a:buNone/>
                      </a:pPr>
                      <a:r>
                        <a:rPr lang="en-GB" sz="1300" u="none" cap="none" strike="noStrike">
                          <a:solidFill>
                            <a:schemeClr val="lt1"/>
                          </a:solidFill>
                          <a:latin typeface="Lato"/>
                          <a:ea typeface="Lato"/>
                          <a:cs typeface="Lato"/>
                          <a:sym typeface="Lato"/>
                        </a:rPr>
                        <a:t>How does the </a:t>
                      </a:r>
                      <a:r>
                        <a:rPr lang="en-GB" sz="1300">
                          <a:latin typeface="Lato"/>
                          <a:ea typeface="Lato"/>
                          <a:cs typeface="Lato"/>
                          <a:sym typeface="Lato"/>
                        </a:rPr>
                        <a:t>Design &amp; Technology</a:t>
                      </a:r>
                      <a:r>
                        <a:rPr lang="en-GB" sz="1300" u="none" cap="none" strike="noStrike">
                          <a:solidFill>
                            <a:schemeClr val="lt1"/>
                          </a:solidFill>
                          <a:latin typeface="Lato"/>
                          <a:ea typeface="Lato"/>
                          <a:cs typeface="Lato"/>
                          <a:sym typeface="Lato"/>
                        </a:rPr>
                        <a:t> curriculum take account of the context of your pupils?</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436275">
                <a:tc rowSpan="4">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In this section you are expected to show that you have excellent awareness of the pupils that attend your school. This includes having a full understanding of issues linked to their cultural capital. For example, do parents see </a:t>
                      </a:r>
                      <a:r>
                        <a:rPr i="1" lang="en-GB" sz="1000">
                          <a:latin typeface="Lato"/>
                          <a:ea typeface="Lato"/>
                          <a:cs typeface="Lato"/>
                          <a:sym typeface="Lato"/>
                        </a:rPr>
                        <a:t>Design &amp; Technology</a:t>
                      </a:r>
                      <a:r>
                        <a:rPr i="1" lang="en-GB" sz="1000">
                          <a:latin typeface="Lato"/>
                          <a:ea typeface="Lato"/>
                          <a:cs typeface="Lato"/>
                          <a:sym typeface="Lato"/>
                        </a:rPr>
                        <a:t> as an important subject for girls?</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Identify how knowledge of your children has helped you make amendments to the </a:t>
                      </a:r>
                      <a:r>
                        <a:rPr i="1" lang="en-GB" sz="1000">
                          <a:latin typeface="Lato"/>
                          <a:ea typeface="Lato"/>
                          <a:cs typeface="Lato"/>
                          <a:sym typeface="Lato"/>
                        </a:rPr>
                        <a:t>Design &amp; Technology</a:t>
                      </a:r>
                      <a:r>
                        <a:rPr i="1" lang="en-GB" sz="1000">
                          <a:solidFill>
                            <a:schemeClr val="dk1"/>
                          </a:solidFill>
                          <a:latin typeface="Lato"/>
                          <a:ea typeface="Lato"/>
                          <a:cs typeface="Lato"/>
                          <a:sym typeface="Lato"/>
                        </a:rPr>
                        <a:t> </a:t>
                      </a:r>
                      <a:r>
                        <a:rPr i="1" lang="en-GB" sz="1000">
                          <a:latin typeface="Lato"/>
                          <a:ea typeface="Lato"/>
                          <a:cs typeface="Lato"/>
                          <a:sym typeface="Lato"/>
                        </a:rPr>
                        <a:t>curriculum.</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4362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4362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4362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548550">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a:solidFill>
                            <a:schemeClr val="lt1"/>
                          </a:solidFill>
                          <a:latin typeface="Lato"/>
                          <a:ea typeface="Lato"/>
                          <a:cs typeface="Lato"/>
                          <a:sym typeface="Lato"/>
                        </a:rPr>
                        <a:t>How does the </a:t>
                      </a:r>
                      <a:r>
                        <a:rPr b="1" lang="en-GB" sz="1300">
                          <a:solidFill>
                            <a:schemeClr val="lt1"/>
                          </a:solidFill>
                          <a:latin typeface="Lato"/>
                          <a:ea typeface="Lato"/>
                          <a:cs typeface="Lato"/>
                          <a:sym typeface="Lato"/>
                        </a:rPr>
                        <a:t>Design &amp; Technology</a:t>
                      </a:r>
                      <a:r>
                        <a:rPr b="1" lang="en-GB" sz="1300">
                          <a:solidFill>
                            <a:schemeClr val="lt1"/>
                          </a:solidFill>
                          <a:latin typeface="Lato"/>
                          <a:ea typeface="Lato"/>
                          <a:cs typeface="Lato"/>
                          <a:sym typeface="Lato"/>
                        </a:rPr>
                        <a:t> curriculum ensure that pupils are building on prior learning and sequentially improving their knowledge as they get older?</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93175">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Ensure that you have clear progression plan which starts at the foundation stage and moves on to Year 6. </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Within the overall plan you should have created strands, such as designing, making, evaluating, use of different mechanisms and food technology and demonstrated how the new learning supports pupils’ prior learning and understanding.</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This needs to be done from EY onwards.</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931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931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931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931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931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
        <p:nvSpPr>
          <p:cNvPr id="77" name="Google Shape;77;p2"/>
          <p:cNvSpPr txBox="1"/>
          <p:nvPr>
            <p:ph idx="12" type="sldNum"/>
          </p:nvPr>
        </p:nvSpPr>
        <p:spPr>
          <a:xfrm>
            <a:off x="7086600" y="5899151"/>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sz="1200">
                <a:solidFill>
                  <a:schemeClr val="dk2"/>
                </a:solidFill>
                <a:latin typeface="Lato"/>
                <a:ea typeface="Lato"/>
                <a:cs typeface="Lato"/>
                <a:sym typeface="Lato"/>
              </a:rPr>
              <a:t>‹#›</a:t>
            </a:fld>
            <a:endParaRPr sz="1200">
              <a:solidFill>
                <a:schemeClr val="dk2"/>
              </a:solidFill>
              <a:latin typeface="Lato"/>
              <a:ea typeface="Lato"/>
              <a:cs typeface="Lato"/>
              <a:sym typeface="Lato"/>
            </a:endParaRPr>
          </a:p>
        </p:txBody>
      </p:sp>
      <p:sp>
        <p:nvSpPr>
          <p:cNvPr id="78" name="Google Shape;78;p2"/>
          <p:cNvSpPr/>
          <p:nvPr/>
        </p:nvSpPr>
        <p:spPr>
          <a:xfrm>
            <a:off x="368199" y="559125"/>
            <a:ext cx="27138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79" name="Google Shape;79;p2"/>
          <p:cNvSpPr txBox="1"/>
          <p:nvPr/>
        </p:nvSpPr>
        <p:spPr>
          <a:xfrm>
            <a:off x="368200" y="181200"/>
            <a:ext cx="28530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Intent</a:t>
            </a:r>
            <a:endParaRPr>
              <a:solidFill>
                <a:srgbClr val="000000"/>
              </a:solidFill>
              <a:latin typeface="Caveat"/>
              <a:ea typeface="Caveat"/>
              <a:cs typeface="Caveat"/>
              <a:sym typeface="Cave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3"/>
          <p:cNvSpPr txBox="1"/>
          <p:nvPr>
            <p:ph idx="12" type="sldNum"/>
          </p:nvPr>
        </p:nvSpPr>
        <p:spPr>
          <a:xfrm>
            <a:off x="7086600" y="5909551"/>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sz="1200">
                <a:solidFill>
                  <a:schemeClr val="dk2"/>
                </a:solidFill>
                <a:latin typeface="Lato"/>
                <a:ea typeface="Lato"/>
                <a:cs typeface="Lato"/>
                <a:sym typeface="Lato"/>
              </a:rPr>
              <a:t>‹#›</a:t>
            </a:fld>
            <a:endParaRPr sz="1200">
              <a:solidFill>
                <a:schemeClr val="dk2"/>
              </a:solidFill>
              <a:latin typeface="Lato"/>
              <a:ea typeface="Lato"/>
              <a:cs typeface="Lato"/>
              <a:sym typeface="Lato"/>
            </a:endParaRPr>
          </a:p>
        </p:txBody>
      </p:sp>
      <p:sp>
        <p:nvSpPr>
          <p:cNvPr id="85" name="Google Shape;85;p3"/>
          <p:cNvSpPr/>
          <p:nvPr/>
        </p:nvSpPr>
        <p:spPr>
          <a:xfrm>
            <a:off x="368200" y="559125"/>
            <a:ext cx="30402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86" name="Google Shape;86;p3"/>
          <p:cNvSpPr txBox="1"/>
          <p:nvPr/>
        </p:nvSpPr>
        <p:spPr>
          <a:xfrm>
            <a:off x="368200" y="181200"/>
            <a:ext cx="30861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Intent 2</a:t>
            </a:r>
            <a:endParaRPr>
              <a:solidFill>
                <a:srgbClr val="000000"/>
              </a:solidFill>
              <a:latin typeface="Caveat"/>
              <a:ea typeface="Caveat"/>
              <a:cs typeface="Caveat"/>
              <a:sym typeface="Caveat"/>
            </a:endParaRPr>
          </a:p>
        </p:txBody>
      </p:sp>
      <p:graphicFrame>
        <p:nvGraphicFramePr>
          <p:cNvPr id="87" name="Google Shape;87;p3"/>
          <p:cNvGraphicFramePr/>
          <p:nvPr/>
        </p:nvGraphicFramePr>
        <p:xfrm>
          <a:off x="374500" y="846825"/>
          <a:ext cx="3000000" cy="3000000"/>
        </p:xfrm>
        <a:graphic>
          <a:graphicData uri="http://schemas.openxmlformats.org/drawingml/2006/table">
            <a:tbl>
              <a:tblPr bandRow="1" firstRow="1">
                <a:noFill/>
                <a:tableStyleId>{D742A963-2A74-44B9-9FA8-1D5667D708E8}</a:tableStyleId>
              </a:tblPr>
              <a:tblGrid>
                <a:gridCol w="2707975"/>
                <a:gridCol w="5687000"/>
              </a:tblGrid>
              <a:tr h="550400">
                <a:tc gridSpan="2">
                  <a:txBody>
                    <a:bodyPr/>
                    <a:lstStyle/>
                    <a:p>
                      <a:pPr indent="0" lvl="0" marL="0" marR="0" rtl="0" algn="l">
                        <a:lnSpc>
                          <a:spcPct val="115000"/>
                        </a:lnSpc>
                        <a:spcBef>
                          <a:spcPts val="0"/>
                        </a:spcBef>
                        <a:spcAft>
                          <a:spcPts val="0"/>
                        </a:spcAft>
                        <a:buNone/>
                      </a:pPr>
                      <a:r>
                        <a:rPr lang="en-GB" sz="1300">
                          <a:solidFill>
                            <a:schemeClr val="lt1"/>
                          </a:solidFill>
                          <a:latin typeface="Lato"/>
                          <a:ea typeface="Lato"/>
                          <a:cs typeface="Lato"/>
                          <a:sym typeface="Lato"/>
                        </a:rPr>
                        <a:t>How does the </a:t>
                      </a:r>
                      <a:r>
                        <a:rPr lang="en-GB" sz="1300">
                          <a:latin typeface="Lato"/>
                          <a:ea typeface="Lato"/>
                          <a:cs typeface="Lato"/>
                          <a:sym typeface="Lato"/>
                        </a:rPr>
                        <a:t>Design &amp; Technology</a:t>
                      </a:r>
                      <a:r>
                        <a:rPr lang="en-GB" sz="1300">
                          <a:solidFill>
                            <a:schemeClr val="lt1"/>
                          </a:solidFill>
                          <a:latin typeface="Lato"/>
                          <a:ea typeface="Lato"/>
                          <a:cs typeface="Lato"/>
                          <a:sym typeface="Lato"/>
                        </a:rPr>
                        <a:t> curriculum take account of the needs of all pupils, including your most disadvantaged and SEND pupils?</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94500">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Look for evidence of differentiation by support and challenge. </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On the whole, the content should be the same for all pupils. In many respects this is easier to achieve for Design &amp; Technology,</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Is there any evidence of making use of learning links to self or previous d</a:t>
                      </a:r>
                      <a:r>
                        <a:rPr i="1" lang="en-GB" sz="1000">
                          <a:solidFill>
                            <a:schemeClr val="dk1"/>
                          </a:solidFill>
                          <a:latin typeface="Lato"/>
                          <a:ea typeface="Lato"/>
                          <a:cs typeface="Lato"/>
                          <a:sym typeface="Lato"/>
                        </a:rPr>
                        <a:t>esign technology</a:t>
                      </a:r>
                      <a:r>
                        <a:rPr i="1" lang="en-GB" sz="1000">
                          <a:latin typeface="Lato"/>
                          <a:ea typeface="Lato"/>
                          <a:cs typeface="Lato"/>
                          <a:sym typeface="Lato"/>
                        </a:rPr>
                        <a:t> learning to help maximise opportunity for retention.</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945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945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945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945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94500">
                <a:tc vMerge="1"/>
                <a:tc>
                  <a:txBody>
                    <a:bodyPr/>
                    <a:lstStyle/>
                    <a:p>
                      <a:pPr indent="0" lvl="0" marL="0" marR="0" rtl="0" algn="l">
                        <a:lnSpc>
                          <a:spcPct val="115000"/>
                        </a:lnSpc>
                        <a:spcBef>
                          <a:spcPts val="0"/>
                        </a:spcBef>
                        <a:spcAft>
                          <a:spcPts val="0"/>
                        </a:spcAft>
                        <a:buNone/>
                      </a:pPr>
                      <a:r>
                        <a:t/>
                      </a:r>
                      <a:endParaRPr b="1"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550400">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a:solidFill>
                            <a:schemeClr val="lt1"/>
                          </a:solidFill>
                          <a:latin typeface="Lato"/>
                          <a:ea typeface="Lato"/>
                          <a:cs typeface="Lato"/>
                          <a:sym typeface="Lato"/>
                        </a:rPr>
                        <a:t>How do you ensure that the Design &amp; Technology curriculum guarantees that pupils in Years 2 and 6 have full coverage which is not lessened by the amount of additional time given to English and maths?</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94500">
                <a:tc rowSpan="4">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This should be a quick check to ensure that particularly in Year 6, all planned d</a:t>
                      </a:r>
                      <a:r>
                        <a:rPr i="1" lang="en-GB" sz="1000">
                          <a:solidFill>
                            <a:schemeClr val="dk1"/>
                          </a:solidFill>
                          <a:latin typeface="Lato"/>
                          <a:ea typeface="Lato"/>
                          <a:cs typeface="Lato"/>
                          <a:sym typeface="Lato"/>
                        </a:rPr>
                        <a:t>esign technology </a:t>
                      </a:r>
                      <a:r>
                        <a:rPr i="1" lang="en-GB" sz="1000">
                          <a:latin typeface="Lato"/>
                          <a:ea typeface="Lato"/>
                          <a:cs typeface="Lato"/>
                          <a:sym typeface="Lato"/>
                        </a:rPr>
                        <a:t> units are being covered and that the focus on reading, writing and maths SATs has not meant that Design &amp; Technology learning has been reduced or rushed. </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D9D9D9"/>
                    </a:solidFill>
                  </a:tcPr>
                </a:tc>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D9D9D9"/>
                    </a:solidFill>
                  </a:tcPr>
                </a:tc>
              </a:tr>
              <a:tr h="394500">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94500">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D9D9D9"/>
                    </a:solidFill>
                  </a:tcPr>
                </a:tc>
              </a:tr>
              <a:tr h="394500">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4"/>
          <p:cNvSpPr txBox="1"/>
          <p:nvPr>
            <p:ph idx="12" type="sldNum"/>
          </p:nvPr>
        </p:nvSpPr>
        <p:spPr>
          <a:xfrm>
            <a:off x="7086600" y="5909526"/>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sz="1200">
                <a:solidFill>
                  <a:schemeClr val="dk2"/>
                </a:solidFill>
                <a:latin typeface="Lato"/>
                <a:ea typeface="Lato"/>
                <a:cs typeface="Lato"/>
                <a:sym typeface="Lato"/>
              </a:rPr>
              <a:t>‹#›</a:t>
            </a:fld>
            <a:endParaRPr sz="1200">
              <a:solidFill>
                <a:schemeClr val="dk2"/>
              </a:solidFill>
              <a:latin typeface="Lato"/>
              <a:ea typeface="Lato"/>
              <a:cs typeface="Lato"/>
              <a:sym typeface="Lato"/>
            </a:endParaRPr>
          </a:p>
        </p:txBody>
      </p:sp>
      <p:sp>
        <p:nvSpPr>
          <p:cNvPr id="93" name="Google Shape;93;p4"/>
          <p:cNvSpPr/>
          <p:nvPr/>
        </p:nvSpPr>
        <p:spPr>
          <a:xfrm>
            <a:off x="368200" y="559125"/>
            <a:ext cx="40065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94" name="Google Shape;94;p4"/>
          <p:cNvSpPr txBox="1"/>
          <p:nvPr/>
        </p:nvSpPr>
        <p:spPr>
          <a:xfrm>
            <a:off x="368200" y="191461"/>
            <a:ext cx="45051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Implementation</a:t>
            </a:r>
            <a:endParaRPr b="1" sz="3200">
              <a:solidFill>
                <a:srgbClr val="000000"/>
              </a:solidFill>
              <a:latin typeface="Caveat"/>
              <a:ea typeface="Caveat"/>
              <a:cs typeface="Caveat"/>
              <a:sym typeface="Caveat"/>
            </a:endParaRPr>
          </a:p>
        </p:txBody>
      </p:sp>
      <p:graphicFrame>
        <p:nvGraphicFramePr>
          <p:cNvPr id="95" name="Google Shape;95;p4"/>
          <p:cNvGraphicFramePr/>
          <p:nvPr/>
        </p:nvGraphicFramePr>
        <p:xfrm>
          <a:off x="371235" y="850532"/>
          <a:ext cx="3000000" cy="3000000"/>
        </p:xfrm>
        <a:graphic>
          <a:graphicData uri="http://schemas.openxmlformats.org/drawingml/2006/table">
            <a:tbl>
              <a:tblPr bandRow="1" firstRow="1">
                <a:noFill/>
                <a:tableStyleId>{D742A963-2A74-44B9-9FA8-1D5667D708E8}</a:tableStyleId>
              </a:tblPr>
              <a:tblGrid>
                <a:gridCol w="2769575"/>
                <a:gridCol w="5631975"/>
              </a:tblGrid>
              <a:tr h="517400">
                <a:tc gridSpan="2">
                  <a:txBody>
                    <a:bodyPr/>
                    <a:lstStyle/>
                    <a:p>
                      <a:pPr indent="0" lvl="0" marL="0" marR="0" rtl="0" algn="l">
                        <a:lnSpc>
                          <a:spcPct val="115000"/>
                        </a:lnSpc>
                        <a:spcBef>
                          <a:spcPts val="0"/>
                        </a:spcBef>
                        <a:spcAft>
                          <a:spcPts val="0"/>
                        </a:spcAft>
                        <a:buNone/>
                      </a:pPr>
                      <a:r>
                        <a:rPr lang="en-GB" sz="1300">
                          <a:solidFill>
                            <a:schemeClr val="lt1"/>
                          </a:solidFill>
                          <a:latin typeface="Lato"/>
                          <a:ea typeface="Lato"/>
                          <a:cs typeface="Lato"/>
                          <a:sym typeface="Lato"/>
                        </a:rPr>
                        <a:t>How do you ensure that the staff’s </a:t>
                      </a:r>
                      <a:r>
                        <a:rPr lang="en-GB" sz="1300">
                          <a:latin typeface="Lato"/>
                          <a:ea typeface="Lato"/>
                          <a:cs typeface="Lato"/>
                          <a:sym typeface="Lato"/>
                        </a:rPr>
                        <a:t>Design &amp; Technology</a:t>
                      </a:r>
                      <a:r>
                        <a:rPr lang="en-GB" sz="1300">
                          <a:solidFill>
                            <a:schemeClr val="lt1"/>
                          </a:solidFill>
                          <a:latin typeface="Lato"/>
                          <a:ea typeface="Lato"/>
                          <a:cs typeface="Lato"/>
                          <a:sym typeface="Lato"/>
                        </a:rPr>
                        <a:t> subject knowledge is strong and secure enough to deliver motivating and exciting lessons?</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05025">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During observations or learning walks, do staff come across as confident when delivering d</a:t>
                      </a:r>
                      <a:r>
                        <a:rPr i="1" lang="en-GB" sz="1000">
                          <a:solidFill>
                            <a:schemeClr val="dk1"/>
                          </a:solidFill>
                          <a:latin typeface="Lato"/>
                          <a:ea typeface="Lato"/>
                          <a:cs typeface="Lato"/>
                          <a:sym typeface="Lato"/>
                        </a:rPr>
                        <a:t>esign technology</a:t>
                      </a:r>
                      <a:r>
                        <a:rPr i="1" lang="en-GB" sz="1000">
                          <a:latin typeface="Lato"/>
                          <a:ea typeface="Lato"/>
                          <a:cs typeface="Lato"/>
                          <a:sym typeface="Lato"/>
                        </a:rPr>
                        <a:t>?</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confident are those teachers who confess to their own Design &amp; Technology skills and understanding being poor or ordinary? </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do they support learning? Are staff prepared to move away from the prepared plan if the lesson demands?</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0502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0502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0502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0502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05025">
                <a:tc vMerge="1"/>
                <a:tc>
                  <a:txBody>
                    <a:bodyPr/>
                    <a:lstStyle/>
                    <a:p>
                      <a:pPr indent="0" lvl="0" marL="0" marR="0" rtl="0" algn="l">
                        <a:lnSpc>
                          <a:spcPct val="115000"/>
                        </a:lnSpc>
                        <a:spcBef>
                          <a:spcPts val="0"/>
                        </a:spcBef>
                        <a:spcAft>
                          <a:spcPts val="0"/>
                        </a:spcAft>
                        <a:buNone/>
                      </a:pPr>
                      <a:r>
                        <a:t/>
                      </a:r>
                      <a:endParaRPr b="1"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517400">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a:solidFill>
                            <a:schemeClr val="lt1"/>
                          </a:solidFill>
                          <a:latin typeface="Lato"/>
                          <a:ea typeface="Lato"/>
                          <a:cs typeface="Lato"/>
                          <a:sym typeface="Lato"/>
                        </a:rPr>
                        <a:t>How does the Design &amp; Technology curriculum provide opportunities for pupils to make learning links to prior learning and their own personal experiences?</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65775">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Is there enough time given for pupils to retrieve learning from previous d</a:t>
                      </a:r>
                      <a:r>
                        <a:rPr i="1" lang="en-GB" sz="1000">
                          <a:solidFill>
                            <a:schemeClr val="dk1"/>
                          </a:solidFill>
                          <a:latin typeface="Lato"/>
                          <a:ea typeface="Lato"/>
                          <a:cs typeface="Lato"/>
                          <a:sym typeface="Lato"/>
                        </a:rPr>
                        <a:t>esign technology </a:t>
                      </a:r>
                      <a:r>
                        <a:rPr i="1" lang="en-GB" sz="1000">
                          <a:latin typeface="Lato"/>
                          <a:ea typeface="Lato"/>
                          <a:cs typeface="Lato"/>
                          <a:sym typeface="Lato"/>
                        </a:rPr>
                        <a:t>lessons and is this something that is consistently built into the learning? </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For example, what they already know about planning, design, making and evaluating? Which mechanisms are they familiar with?</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Is there any opportunity for pupils to make learning links to self experiences, especially in food technology?</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5"/>
          <p:cNvSpPr txBox="1"/>
          <p:nvPr>
            <p:ph idx="12" type="sldNum"/>
          </p:nvPr>
        </p:nvSpPr>
        <p:spPr>
          <a:xfrm>
            <a:off x="7086600" y="5899151"/>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sz="1200">
                <a:solidFill>
                  <a:schemeClr val="dk2"/>
                </a:solidFill>
                <a:latin typeface="Lato"/>
                <a:ea typeface="Lato"/>
                <a:cs typeface="Lato"/>
                <a:sym typeface="Lato"/>
              </a:rPr>
              <a:t>‹#›</a:t>
            </a:fld>
            <a:endParaRPr sz="1200">
              <a:solidFill>
                <a:schemeClr val="dk2"/>
              </a:solidFill>
              <a:latin typeface="Lato"/>
              <a:ea typeface="Lato"/>
              <a:cs typeface="Lato"/>
              <a:sym typeface="Lato"/>
            </a:endParaRPr>
          </a:p>
        </p:txBody>
      </p:sp>
      <p:sp>
        <p:nvSpPr>
          <p:cNvPr id="101" name="Google Shape;101;p5"/>
          <p:cNvSpPr/>
          <p:nvPr/>
        </p:nvSpPr>
        <p:spPr>
          <a:xfrm>
            <a:off x="368200" y="559125"/>
            <a:ext cx="43182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102" name="Google Shape;102;p5"/>
          <p:cNvSpPr txBox="1"/>
          <p:nvPr/>
        </p:nvSpPr>
        <p:spPr>
          <a:xfrm>
            <a:off x="368200" y="191450"/>
            <a:ext cx="48585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Implementation 2</a:t>
            </a:r>
            <a:endParaRPr b="1" sz="3200">
              <a:solidFill>
                <a:srgbClr val="000000"/>
              </a:solidFill>
              <a:latin typeface="Caveat"/>
              <a:ea typeface="Caveat"/>
              <a:cs typeface="Caveat"/>
              <a:sym typeface="Caveat"/>
            </a:endParaRPr>
          </a:p>
        </p:txBody>
      </p:sp>
      <p:graphicFrame>
        <p:nvGraphicFramePr>
          <p:cNvPr id="103" name="Google Shape;103;p5"/>
          <p:cNvGraphicFramePr/>
          <p:nvPr/>
        </p:nvGraphicFramePr>
        <p:xfrm>
          <a:off x="386840" y="857558"/>
          <a:ext cx="3000000" cy="3000000"/>
        </p:xfrm>
        <a:graphic>
          <a:graphicData uri="http://schemas.openxmlformats.org/drawingml/2006/table">
            <a:tbl>
              <a:tblPr bandRow="1" firstRow="1">
                <a:noFill/>
                <a:tableStyleId>{D742A963-2A74-44B9-9FA8-1D5667D708E8}</a:tableStyleId>
              </a:tblPr>
              <a:tblGrid>
                <a:gridCol w="2784150"/>
                <a:gridCol w="5586175"/>
              </a:tblGrid>
              <a:tr h="517550">
                <a:tc gridSpan="2">
                  <a:txBody>
                    <a:bodyPr/>
                    <a:lstStyle/>
                    <a:p>
                      <a:pPr indent="0" lvl="0" marL="0" marR="0" rtl="0" algn="l">
                        <a:lnSpc>
                          <a:spcPct val="115000"/>
                        </a:lnSpc>
                        <a:spcBef>
                          <a:spcPts val="0"/>
                        </a:spcBef>
                        <a:spcAft>
                          <a:spcPts val="0"/>
                        </a:spcAft>
                        <a:buNone/>
                      </a:pPr>
                      <a:r>
                        <a:rPr lang="en-GB" sz="1300">
                          <a:solidFill>
                            <a:schemeClr val="lt1"/>
                          </a:solidFill>
                          <a:latin typeface="Lato"/>
                          <a:ea typeface="Lato"/>
                          <a:cs typeface="Lato"/>
                          <a:sym typeface="Lato"/>
                        </a:rPr>
                        <a:t>How is the </a:t>
                      </a:r>
                      <a:r>
                        <a:rPr lang="en-GB" sz="1300">
                          <a:latin typeface="Lato"/>
                          <a:ea typeface="Lato"/>
                          <a:cs typeface="Lato"/>
                          <a:sym typeface="Lato"/>
                        </a:rPr>
                        <a:t>Design &amp; Technology</a:t>
                      </a:r>
                      <a:r>
                        <a:rPr lang="en-GB" sz="1300">
                          <a:solidFill>
                            <a:schemeClr val="lt1"/>
                          </a:solidFill>
                          <a:latin typeface="Lato"/>
                          <a:ea typeface="Lato"/>
                          <a:cs typeface="Lato"/>
                          <a:sym typeface="Lato"/>
                        </a:rPr>
                        <a:t> curriculum guaranteeing that pupils will remember and retain for the long term key knowledge and skills?</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04900">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Are all staff using the key knowledge and skills outline for d</a:t>
                      </a:r>
                      <a:r>
                        <a:rPr i="1" lang="en-GB" sz="1000">
                          <a:solidFill>
                            <a:schemeClr val="dk1"/>
                          </a:solidFill>
                          <a:latin typeface="Lato"/>
                          <a:ea typeface="Lato"/>
                          <a:cs typeface="Lato"/>
                          <a:sym typeface="Lato"/>
                        </a:rPr>
                        <a:t>esign technology </a:t>
                      </a:r>
                      <a:r>
                        <a:rPr i="1" lang="en-GB" sz="1000">
                          <a:latin typeface="Lato"/>
                          <a:ea typeface="Lato"/>
                          <a:cs typeface="Lato"/>
                          <a:sym typeface="Lato"/>
                        </a:rPr>
                        <a:t>that has been agreed?</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Is there enough time given to retrieving previous knowledge from the subject and also personal knowledge (learning links)? </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Is there any time afforded to reflecting on the new learning at the end of units?</a:t>
                      </a:r>
                      <a:endParaRPr i="1"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049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049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049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049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04900">
                <a:tc vMerge="1"/>
                <a:tc>
                  <a:txBody>
                    <a:bodyPr/>
                    <a:lstStyle/>
                    <a:p>
                      <a:pPr indent="0" lvl="0" marL="0" marR="0" rtl="0" algn="l">
                        <a:lnSpc>
                          <a:spcPct val="115000"/>
                        </a:lnSpc>
                        <a:spcBef>
                          <a:spcPts val="0"/>
                        </a:spcBef>
                        <a:spcAft>
                          <a:spcPts val="0"/>
                        </a:spcAft>
                        <a:buNone/>
                      </a:pPr>
                      <a:r>
                        <a:t/>
                      </a:r>
                      <a:endParaRPr b="1"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517550">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a:solidFill>
                            <a:schemeClr val="lt1"/>
                          </a:solidFill>
                          <a:latin typeface="Lato"/>
                          <a:ea typeface="Lato"/>
                          <a:cs typeface="Lato"/>
                          <a:sym typeface="Lato"/>
                        </a:rPr>
                        <a:t>How do formative and summative assessments in Design &amp; Technology help to recognise progress pupils are making and to identify gaps in their learning?</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65875">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Are the assessment procedures fit for purpose? </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Do they help to identify gaps in provision or in understanding?</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If gaps are identified, how are these closed?</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Are you able to justify the assessments procedures and protocols in place?</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often are they reviewed?</a:t>
                      </a:r>
                      <a:endParaRPr i="1"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Our </a:t>
                      </a:r>
                      <a:r>
                        <a:rPr b="1" i="1" lang="en-GB" sz="1000" u="sng">
                          <a:solidFill>
                            <a:schemeClr val="hlink"/>
                          </a:solidFill>
                          <a:latin typeface="Lato"/>
                          <a:ea typeface="Lato"/>
                          <a:cs typeface="Lato"/>
                          <a:sym typeface="Lato"/>
                          <a:hlinkClick r:id="rId3"/>
                        </a:rPr>
                        <a:t>knowledge organisers</a:t>
                      </a:r>
                      <a:r>
                        <a:rPr b="1" i="1" lang="en-GB" sz="1000">
                          <a:latin typeface="Lato"/>
                          <a:ea typeface="Lato"/>
                          <a:cs typeface="Lato"/>
                          <a:sym typeface="Lato"/>
                        </a:rPr>
                        <a:t> </a:t>
                      </a:r>
                      <a:r>
                        <a:rPr i="1" lang="en-GB" sz="1000">
                          <a:latin typeface="Lato"/>
                          <a:ea typeface="Lato"/>
                          <a:cs typeface="Lato"/>
                          <a:sym typeface="Lato"/>
                        </a:rPr>
                        <a:t>can help with this.</a:t>
                      </a:r>
                      <a:endParaRPr i="1"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8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8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8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8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8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graphicFrame>
        <p:nvGraphicFramePr>
          <p:cNvPr id="108" name="Google Shape;108;p6"/>
          <p:cNvGraphicFramePr/>
          <p:nvPr/>
        </p:nvGraphicFramePr>
        <p:xfrm>
          <a:off x="379178" y="860535"/>
          <a:ext cx="3000000" cy="3000000"/>
        </p:xfrm>
        <a:graphic>
          <a:graphicData uri="http://schemas.openxmlformats.org/drawingml/2006/table">
            <a:tbl>
              <a:tblPr bandRow="1" firstRow="1">
                <a:noFill/>
                <a:tableStyleId>{D742A963-2A74-44B9-9FA8-1D5667D708E8}</a:tableStyleId>
              </a:tblPr>
              <a:tblGrid>
                <a:gridCol w="2697750"/>
                <a:gridCol w="5687900"/>
              </a:tblGrid>
              <a:tr h="530775">
                <a:tc gridSpan="2">
                  <a:txBody>
                    <a:bodyPr/>
                    <a:lstStyle/>
                    <a:p>
                      <a:pPr indent="0" lvl="0" marL="0" marR="0" rtl="0" algn="l">
                        <a:lnSpc>
                          <a:spcPct val="115000"/>
                        </a:lnSpc>
                        <a:spcBef>
                          <a:spcPts val="0"/>
                        </a:spcBef>
                        <a:spcAft>
                          <a:spcPts val="0"/>
                        </a:spcAft>
                        <a:buNone/>
                      </a:pPr>
                      <a:r>
                        <a:rPr lang="en-GB" sz="1300">
                          <a:solidFill>
                            <a:schemeClr val="lt1"/>
                          </a:solidFill>
                          <a:latin typeface="Lato"/>
                          <a:ea typeface="Lato"/>
                          <a:cs typeface="Lato"/>
                          <a:sym typeface="Lato"/>
                        </a:rPr>
                        <a:t>How well are resources, including tools, used in </a:t>
                      </a:r>
                      <a:r>
                        <a:rPr lang="en-GB" sz="1300">
                          <a:latin typeface="Lato"/>
                          <a:ea typeface="Lato"/>
                          <a:cs typeface="Lato"/>
                          <a:sym typeface="Lato"/>
                        </a:rPr>
                        <a:t>Design &amp; Technology</a:t>
                      </a:r>
                      <a:r>
                        <a:rPr lang="en-GB" sz="1300">
                          <a:solidFill>
                            <a:schemeClr val="lt1"/>
                          </a:solidFill>
                          <a:latin typeface="Lato"/>
                          <a:ea typeface="Lato"/>
                          <a:cs typeface="Lato"/>
                          <a:sym typeface="Lato"/>
                        </a:rPr>
                        <a:t> to help pupils build on previous knowledge and ideas? </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36400">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How well are </a:t>
                      </a:r>
                      <a:r>
                        <a:rPr i="1" lang="en-GB" sz="1000">
                          <a:solidFill>
                            <a:schemeClr val="dk1"/>
                          </a:solidFill>
                          <a:latin typeface="Lato"/>
                          <a:ea typeface="Lato"/>
                          <a:cs typeface="Lato"/>
                          <a:sym typeface="Lato"/>
                        </a:rPr>
                        <a:t>design technology</a:t>
                      </a:r>
                      <a:r>
                        <a:rPr i="1" lang="en-GB" sz="1000">
                          <a:latin typeface="Lato"/>
                          <a:ea typeface="Lato"/>
                          <a:cs typeface="Lato"/>
                          <a:sym typeface="Lato"/>
                        </a:rPr>
                        <a:t> resources used by staff across the school? </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Is there a noticeable difference between </a:t>
                      </a:r>
                      <a:r>
                        <a:rPr i="1" lang="en-GB" sz="1000">
                          <a:latin typeface="Lato"/>
                          <a:ea typeface="Lato"/>
                          <a:cs typeface="Lato"/>
                          <a:sym typeface="Lato"/>
                        </a:rPr>
                        <a:t>Key Stage 1</a:t>
                      </a:r>
                      <a:r>
                        <a:rPr i="1" lang="en-GB" sz="1000">
                          <a:latin typeface="Lato"/>
                          <a:ea typeface="Lato"/>
                          <a:cs typeface="Lato"/>
                          <a:sym typeface="Lato"/>
                        </a:rPr>
                        <a:t> and </a:t>
                      </a:r>
                      <a:r>
                        <a:rPr i="1" lang="en-GB" sz="1000">
                          <a:latin typeface="Lato"/>
                          <a:ea typeface="Lato"/>
                          <a:cs typeface="Lato"/>
                          <a:sym typeface="Lato"/>
                        </a:rPr>
                        <a:t>Key Stage 2</a:t>
                      </a:r>
                      <a:r>
                        <a:rPr i="1" lang="en-GB" sz="1000">
                          <a:latin typeface="Lato"/>
                          <a:ea typeface="Lato"/>
                          <a:cs typeface="Lato"/>
                          <a:sym typeface="Lato"/>
                        </a:rPr>
                        <a:t>?</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are staff deploying teaching assistants in d</a:t>
                      </a:r>
                      <a:r>
                        <a:rPr i="1" lang="en-GB" sz="1000">
                          <a:solidFill>
                            <a:schemeClr val="dk1"/>
                          </a:solidFill>
                          <a:latin typeface="Lato"/>
                          <a:ea typeface="Lato"/>
                          <a:cs typeface="Lato"/>
                          <a:sym typeface="Lato"/>
                        </a:rPr>
                        <a:t>esign technology</a:t>
                      </a:r>
                      <a:r>
                        <a:rPr i="1" lang="en-GB" sz="1000">
                          <a:latin typeface="Lato"/>
                          <a:ea typeface="Lato"/>
                          <a:cs typeface="Lato"/>
                          <a:sym typeface="Lato"/>
                        </a:rPr>
                        <a:t> lessons?</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364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364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364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364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36400">
                <a:tc vMerge="1"/>
                <a:tc>
                  <a:txBody>
                    <a:bodyPr/>
                    <a:lstStyle/>
                    <a:p>
                      <a:pPr indent="0" lvl="0" marL="0" marR="0" rtl="0" algn="l">
                        <a:lnSpc>
                          <a:spcPct val="115000"/>
                        </a:lnSpc>
                        <a:spcBef>
                          <a:spcPts val="0"/>
                        </a:spcBef>
                        <a:spcAft>
                          <a:spcPts val="0"/>
                        </a:spcAft>
                        <a:buNone/>
                      </a:pPr>
                      <a:r>
                        <a:t/>
                      </a:r>
                      <a:endParaRPr b="1"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36400">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a:solidFill>
                            <a:schemeClr val="lt1"/>
                          </a:solidFill>
                          <a:latin typeface="Lato"/>
                          <a:ea typeface="Lato"/>
                          <a:cs typeface="Lato"/>
                          <a:sym typeface="Lato"/>
                        </a:rPr>
                        <a:t>How is the </a:t>
                      </a:r>
                      <a:r>
                        <a:rPr b="1" lang="en-GB" sz="1300">
                          <a:solidFill>
                            <a:schemeClr val="lt1"/>
                          </a:solidFill>
                          <a:latin typeface="Lato"/>
                          <a:ea typeface="Lato"/>
                          <a:cs typeface="Lato"/>
                          <a:sym typeface="Lato"/>
                        </a:rPr>
                        <a:t>Design &amp; Technology</a:t>
                      </a:r>
                      <a:r>
                        <a:rPr b="1" lang="en-GB" sz="1300">
                          <a:solidFill>
                            <a:schemeClr val="lt1"/>
                          </a:solidFill>
                          <a:latin typeface="Lato"/>
                          <a:ea typeface="Lato"/>
                          <a:cs typeface="Lato"/>
                          <a:sym typeface="Lato"/>
                        </a:rPr>
                        <a:t> curriculum developing pupils’ research and reading skills?</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75225">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How much opportunity is provided for pupils to carry out their own research about tasks they are about to undertake?</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are pupils being encouraged to read more in design technology?</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522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522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522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522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522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
        <p:nvSpPr>
          <p:cNvPr id="109" name="Google Shape;109;p6"/>
          <p:cNvSpPr txBox="1"/>
          <p:nvPr>
            <p:ph idx="12" type="sldNum"/>
          </p:nvPr>
        </p:nvSpPr>
        <p:spPr>
          <a:xfrm>
            <a:off x="7086600" y="5919951"/>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sz="1200">
                <a:solidFill>
                  <a:schemeClr val="dk2"/>
                </a:solidFill>
                <a:latin typeface="Lato"/>
                <a:ea typeface="Lato"/>
                <a:cs typeface="Lato"/>
                <a:sym typeface="Lato"/>
              </a:rPr>
              <a:t>‹#›</a:t>
            </a:fld>
            <a:endParaRPr sz="1200">
              <a:solidFill>
                <a:schemeClr val="dk2"/>
              </a:solidFill>
              <a:latin typeface="Lato"/>
              <a:ea typeface="Lato"/>
              <a:cs typeface="Lato"/>
              <a:sym typeface="Lato"/>
            </a:endParaRPr>
          </a:p>
        </p:txBody>
      </p:sp>
      <p:sp>
        <p:nvSpPr>
          <p:cNvPr id="110" name="Google Shape;110;p6"/>
          <p:cNvSpPr/>
          <p:nvPr/>
        </p:nvSpPr>
        <p:spPr>
          <a:xfrm>
            <a:off x="368200" y="559125"/>
            <a:ext cx="43182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111" name="Google Shape;111;p6"/>
          <p:cNvSpPr txBox="1"/>
          <p:nvPr/>
        </p:nvSpPr>
        <p:spPr>
          <a:xfrm>
            <a:off x="368200" y="191450"/>
            <a:ext cx="48585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Implementation 3</a:t>
            </a:r>
            <a:endParaRPr b="1" sz="3200">
              <a:solidFill>
                <a:srgbClr val="000000"/>
              </a:solidFill>
              <a:latin typeface="Caveat"/>
              <a:ea typeface="Caveat"/>
              <a:cs typeface="Caveat"/>
              <a:sym typeface="Cave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graphicFrame>
        <p:nvGraphicFramePr>
          <p:cNvPr id="116" name="Google Shape;116;p7"/>
          <p:cNvGraphicFramePr/>
          <p:nvPr/>
        </p:nvGraphicFramePr>
        <p:xfrm>
          <a:off x="374072" y="855069"/>
          <a:ext cx="3000000" cy="3000000"/>
        </p:xfrm>
        <a:graphic>
          <a:graphicData uri="http://schemas.openxmlformats.org/drawingml/2006/table">
            <a:tbl>
              <a:tblPr bandRow="1" firstRow="1">
                <a:noFill/>
                <a:tableStyleId>{D742A963-2A74-44B9-9FA8-1D5667D708E8}</a:tableStyleId>
              </a:tblPr>
              <a:tblGrid>
                <a:gridCol w="2741000"/>
                <a:gridCol w="5654875"/>
              </a:tblGrid>
              <a:tr h="406100">
                <a:tc gridSpan="2">
                  <a:txBody>
                    <a:bodyPr/>
                    <a:lstStyle/>
                    <a:p>
                      <a:pPr indent="0" lvl="0" marL="0" marR="0" rtl="0" algn="l">
                        <a:lnSpc>
                          <a:spcPct val="115000"/>
                        </a:lnSpc>
                        <a:spcBef>
                          <a:spcPts val="0"/>
                        </a:spcBef>
                        <a:spcAft>
                          <a:spcPts val="0"/>
                        </a:spcAft>
                        <a:buNone/>
                      </a:pPr>
                      <a:r>
                        <a:rPr lang="en-GB" sz="1300">
                          <a:solidFill>
                            <a:schemeClr val="lt1"/>
                          </a:solidFill>
                          <a:latin typeface="Lato"/>
                          <a:ea typeface="Lato"/>
                          <a:cs typeface="Lato"/>
                          <a:sym typeface="Lato"/>
                        </a:rPr>
                        <a:t>How well are staff ensuring that pupils have time to reflect on their learning in </a:t>
                      </a:r>
                      <a:r>
                        <a:rPr lang="en-GB" sz="1300">
                          <a:latin typeface="Lato"/>
                          <a:ea typeface="Lato"/>
                          <a:cs typeface="Lato"/>
                          <a:sym typeface="Lato"/>
                        </a:rPr>
                        <a:t>Design &amp; Technology</a:t>
                      </a:r>
                      <a:r>
                        <a:rPr lang="en-GB" sz="1300">
                          <a:solidFill>
                            <a:schemeClr val="lt1"/>
                          </a:solidFill>
                          <a:latin typeface="Lato"/>
                          <a:ea typeface="Lato"/>
                          <a:cs typeface="Lato"/>
                          <a:sym typeface="Lato"/>
                        </a:rPr>
                        <a:t>?</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406100">
                <a:tc rowSpan="5">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Is there enough time provided for pupils to synthesise their learning before moving on to the next unit of learning? </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is this being managed across the school?</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Do older pupils, in particular, put presentations together to support this aspect of their </a:t>
                      </a:r>
                      <a:r>
                        <a:rPr i="1" lang="en-GB" sz="1000">
                          <a:latin typeface="Lato"/>
                          <a:ea typeface="Lato"/>
                          <a:cs typeface="Lato"/>
                          <a:sym typeface="Lato"/>
                        </a:rPr>
                        <a:t>Design &amp; Technology</a:t>
                      </a:r>
                      <a:r>
                        <a:rPr i="1" lang="en-GB" sz="1000">
                          <a:latin typeface="Lato"/>
                          <a:ea typeface="Lato"/>
                          <a:cs typeface="Lato"/>
                          <a:sym typeface="Lato"/>
                        </a:rPr>
                        <a:t> learning?</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4061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4061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4061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406100">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566600">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a:solidFill>
                            <a:schemeClr val="lt1"/>
                          </a:solidFill>
                          <a:latin typeface="Lato"/>
                          <a:ea typeface="Lato"/>
                          <a:cs typeface="Lato"/>
                          <a:sym typeface="Lato"/>
                        </a:rPr>
                        <a:t>How well do staff ensure a balance between practical </a:t>
                      </a:r>
                      <a:r>
                        <a:rPr b="1" lang="en-GB" sz="1300">
                          <a:solidFill>
                            <a:schemeClr val="lt1"/>
                          </a:solidFill>
                          <a:latin typeface="Lato"/>
                          <a:ea typeface="Lato"/>
                          <a:cs typeface="Lato"/>
                          <a:sym typeface="Lato"/>
                        </a:rPr>
                        <a:t>Design &amp; Technology</a:t>
                      </a:r>
                      <a:r>
                        <a:rPr b="1" lang="en-GB" sz="1300">
                          <a:solidFill>
                            <a:schemeClr val="lt1"/>
                          </a:solidFill>
                          <a:latin typeface="Lato"/>
                          <a:ea typeface="Lato"/>
                          <a:cs typeface="Lato"/>
                          <a:sym typeface="Lato"/>
                        </a:rPr>
                        <a:t> learning and researching about famous designers?</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406100">
                <a:tc rowSpan="5">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Is there enough time provided for pupils to find out about famous designers? </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When they are planning and designing, is there too much guidance provided so that pupils are not having to do the thinking and problem solving?</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D9D9D9"/>
                    </a:solidFill>
                  </a:tcPr>
                </a:tc>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D9D9D9"/>
                    </a:solidFill>
                  </a:tcPr>
                </a:tc>
              </a:tr>
              <a:tr h="406100">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406100">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406100">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406100">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bl>
          </a:graphicData>
        </a:graphic>
      </p:graphicFrame>
      <p:sp>
        <p:nvSpPr>
          <p:cNvPr id="117" name="Google Shape;117;p7"/>
          <p:cNvSpPr txBox="1"/>
          <p:nvPr>
            <p:ph idx="12" type="sldNum"/>
          </p:nvPr>
        </p:nvSpPr>
        <p:spPr>
          <a:xfrm>
            <a:off x="7086600" y="5899151"/>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sz="1200">
                <a:solidFill>
                  <a:schemeClr val="dk2"/>
                </a:solidFill>
                <a:latin typeface="Lato"/>
                <a:ea typeface="Lato"/>
                <a:cs typeface="Lato"/>
                <a:sym typeface="Lato"/>
              </a:rPr>
              <a:t>‹#›</a:t>
            </a:fld>
            <a:endParaRPr sz="1200">
              <a:solidFill>
                <a:schemeClr val="dk2"/>
              </a:solidFill>
              <a:latin typeface="Lato"/>
              <a:ea typeface="Lato"/>
              <a:cs typeface="Lato"/>
              <a:sym typeface="Lato"/>
            </a:endParaRPr>
          </a:p>
        </p:txBody>
      </p:sp>
      <p:sp>
        <p:nvSpPr>
          <p:cNvPr id="118" name="Google Shape;118;p7"/>
          <p:cNvSpPr/>
          <p:nvPr/>
        </p:nvSpPr>
        <p:spPr>
          <a:xfrm>
            <a:off x="368200" y="559125"/>
            <a:ext cx="43182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119" name="Google Shape;119;p7"/>
          <p:cNvSpPr txBox="1"/>
          <p:nvPr/>
        </p:nvSpPr>
        <p:spPr>
          <a:xfrm>
            <a:off x="368200" y="191450"/>
            <a:ext cx="48585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Implementation 4</a:t>
            </a:r>
            <a:endParaRPr b="1" sz="3200">
              <a:solidFill>
                <a:srgbClr val="000000"/>
              </a:solidFill>
              <a:latin typeface="Caveat"/>
              <a:ea typeface="Caveat"/>
              <a:cs typeface="Caveat"/>
              <a:sym typeface="Cave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graphicFrame>
        <p:nvGraphicFramePr>
          <p:cNvPr id="124" name="Google Shape;124;p8"/>
          <p:cNvGraphicFramePr/>
          <p:nvPr/>
        </p:nvGraphicFramePr>
        <p:xfrm>
          <a:off x="374674" y="847708"/>
          <a:ext cx="3000000" cy="3000000"/>
        </p:xfrm>
        <a:graphic>
          <a:graphicData uri="http://schemas.openxmlformats.org/drawingml/2006/table">
            <a:tbl>
              <a:tblPr bandRow="1" firstRow="1">
                <a:noFill/>
                <a:tableStyleId>{D742A963-2A74-44B9-9FA8-1D5667D708E8}</a:tableStyleId>
              </a:tblPr>
              <a:tblGrid>
                <a:gridCol w="2765125"/>
                <a:gridCol w="5629525"/>
              </a:tblGrid>
              <a:tr h="350075">
                <a:tc gridSpan="2">
                  <a:txBody>
                    <a:bodyPr/>
                    <a:lstStyle/>
                    <a:p>
                      <a:pPr indent="0" lvl="0" marL="0" marR="0" rtl="0" algn="l">
                        <a:lnSpc>
                          <a:spcPct val="115000"/>
                        </a:lnSpc>
                        <a:spcBef>
                          <a:spcPts val="0"/>
                        </a:spcBef>
                        <a:spcAft>
                          <a:spcPts val="0"/>
                        </a:spcAft>
                        <a:buNone/>
                      </a:pPr>
                      <a:r>
                        <a:rPr lang="en-GB" sz="1300">
                          <a:solidFill>
                            <a:schemeClr val="lt1"/>
                          </a:solidFill>
                          <a:latin typeface="Lato"/>
                          <a:ea typeface="Lato"/>
                          <a:cs typeface="Lato"/>
                          <a:sym typeface="Lato"/>
                        </a:rPr>
                        <a:t>How do you know that pupils are making positive progress in </a:t>
                      </a:r>
                      <a:r>
                        <a:rPr lang="en-GB" sz="1300">
                          <a:latin typeface="Lato"/>
                          <a:ea typeface="Lato"/>
                          <a:cs typeface="Lato"/>
                          <a:sym typeface="Lato"/>
                        </a:rPr>
                        <a:t>Design &amp; Technology</a:t>
                      </a:r>
                      <a:r>
                        <a:rPr lang="en-GB" sz="1300">
                          <a:solidFill>
                            <a:schemeClr val="lt1"/>
                          </a:solidFill>
                          <a:latin typeface="Lato"/>
                          <a:ea typeface="Lato"/>
                          <a:cs typeface="Lato"/>
                          <a:sym typeface="Lato"/>
                        </a:rPr>
                        <a:t>?</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50075">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How do you measure progress within lessons in </a:t>
                      </a:r>
                      <a:r>
                        <a:rPr i="1" lang="en-GB" sz="1000">
                          <a:latin typeface="Lato"/>
                          <a:ea typeface="Lato"/>
                          <a:cs typeface="Lato"/>
                          <a:sym typeface="Lato"/>
                        </a:rPr>
                        <a:t>Design &amp; Technology</a:t>
                      </a:r>
                      <a:r>
                        <a:rPr i="1" lang="en-GB" sz="1000">
                          <a:latin typeface="Lato"/>
                          <a:ea typeface="Lato"/>
                          <a:cs typeface="Lato"/>
                          <a:sym typeface="Lato"/>
                        </a:rPr>
                        <a:t>?</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do you measure progress over time in </a:t>
                      </a:r>
                      <a:r>
                        <a:rPr i="1" lang="en-GB" sz="1000">
                          <a:latin typeface="Lato"/>
                          <a:ea typeface="Lato"/>
                          <a:cs typeface="Lato"/>
                          <a:sym typeface="Lato"/>
                        </a:rPr>
                        <a:t>Design &amp; Technology</a:t>
                      </a:r>
                      <a:r>
                        <a:rPr i="1" lang="en-GB" sz="1000">
                          <a:latin typeface="Lato"/>
                          <a:ea typeface="Lato"/>
                          <a:cs typeface="Lato"/>
                          <a:sym typeface="Lato"/>
                        </a:rPr>
                        <a:t>?</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How do you know how many pupils are attaining at the level expected for their age at the end of each year? </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Does this also include measurement of pupils working at an exceptional level?</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500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500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500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500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50075">
                <a:tc vMerge="1"/>
                <a:tc>
                  <a:txBody>
                    <a:bodyPr/>
                    <a:lstStyle/>
                    <a:p>
                      <a:pPr indent="0" lvl="0" marL="0" marR="0" rtl="0" algn="l">
                        <a:lnSpc>
                          <a:spcPct val="115000"/>
                        </a:lnSpc>
                        <a:spcBef>
                          <a:spcPts val="0"/>
                        </a:spcBef>
                        <a:spcAft>
                          <a:spcPts val="0"/>
                        </a:spcAft>
                        <a:buNone/>
                      </a:pPr>
                      <a:r>
                        <a:t/>
                      </a:r>
                      <a:endParaRPr b="1"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517400">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a:solidFill>
                            <a:schemeClr val="lt1"/>
                          </a:solidFill>
                          <a:latin typeface="Lato"/>
                          <a:ea typeface="Lato"/>
                          <a:cs typeface="Lato"/>
                          <a:sym typeface="Lato"/>
                        </a:rPr>
                        <a:t>Which aspect/s of the </a:t>
                      </a:r>
                      <a:r>
                        <a:rPr b="1" lang="en-GB" sz="1300">
                          <a:solidFill>
                            <a:schemeClr val="lt1"/>
                          </a:solidFill>
                          <a:latin typeface="Lato"/>
                          <a:ea typeface="Lato"/>
                          <a:cs typeface="Lato"/>
                          <a:sym typeface="Lato"/>
                        </a:rPr>
                        <a:t>Design &amp; Technology</a:t>
                      </a:r>
                      <a:r>
                        <a:rPr b="1" lang="en-GB" sz="1300">
                          <a:solidFill>
                            <a:schemeClr val="lt1"/>
                          </a:solidFill>
                          <a:latin typeface="Lato"/>
                          <a:ea typeface="Lato"/>
                          <a:cs typeface="Lato"/>
                          <a:sym typeface="Lato"/>
                        </a:rPr>
                        <a:t> curriculum seems strongest, and why?</a:t>
                      </a:r>
                      <a:endParaRPr sz="1300">
                        <a:latin typeface="Lato"/>
                        <a:ea typeface="Lato"/>
                        <a:cs typeface="Lato"/>
                        <a:sym typeface="Lato"/>
                      </a:endParaRPr>
                    </a:p>
                    <a:p>
                      <a:pPr indent="0" lvl="0" marL="0" marR="0" rtl="0" algn="l">
                        <a:lnSpc>
                          <a:spcPct val="115000"/>
                        </a:lnSpc>
                        <a:spcBef>
                          <a:spcPts val="0"/>
                        </a:spcBef>
                        <a:spcAft>
                          <a:spcPts val="0"/>
                        </a:spcAft>
                        <a:buClr>
                          <a:schemeClr val="lt1"/>
                        </a:buClr>
                        <a:buSzPts val="1400"/>
                        <a:buFont typeface="Century Gothic"/>
                        <a:buNone/>
                      </a:pPr>
                      <a:r>
                        <a:rPr b="1" lang="en-GB" sz="1300">
                          <a:solidFill>
                            <a:schemeClr val="lt1"/>
                          </a:solidFill>
                          <a:latin typeface="Lato"/>
                          <a:ea typeface="Lato"/>
                          <a:cs typeface="Lato"/>
                          <a:sym typeface="Lato"/>
                        </a:rPr>
                        <a:t>Is there an aspect of </a:t>
                      </a:r>
                      <a:r>
                        <a:rPr b="1" lang="en-GB" sz="1300">
                          <a:solidFill>
                            <a:schemeClr val="lt1"/>
                          </a:solidFill>
                          <a:latin typeface="Lato"/>
                          <a:ea typeface="Lato"/>
                          <a:cs typeface="Lato"/>
                          <a:sym typeface="Lato"/>
                        </a:rPr>
                        <a:t>Design &amp; Technology</a:t>
                      </a:r>
                      <a:r>
                        <a:rPr b="1" lang="en-GB" sz="1300">
                          <a:solidFill>
                            <a:schemeClr val="lt1"/>
                          </a:solidFill>
                          <a:latin typeface="Lato"/>
                          <a:ea typeface="Lato"/>
                          <a:cs typeface="Lato"/>
                          <a:sym typeface="Lato"/>
                        </a:rPr>
                        <a:t> that needs further development?</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65775">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Looking at different aspects of </a:t>
                      </a:r>
                      <a:r>
                        <a:rPr i="1" lang="en-GB" sz="1000">
                          <a:latin typeface="Lato"/>
                          <a:ea typeface="Lato"/>
                          <a:cs typeface="Lato"/>
                          <a:sym typeface="Lato"/>
                        </a:rPr>
                        <a:t>Design &amp; Technology</a:t>
                      </a:r>
                      <a:r>
                        <a:rPr i="1" lang="en-GB" sz="1000">
                          <a:latin typeface="Lato"/>
                          <a:ea typeface="Lato"/>
                          <a:cs typeface="Lato"/>
                          <a:sym typeface="Lato"/>
                        </a:rPr>
                        <a:t> (designing, making, technical knowledge and evaluating), is there evidence of strengths and weaknesses in any?</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Does this vary across key stages and across different year groups?</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What about food technology?</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
        <p:nvSpPr>
          <p:cNvPr id="125" name="Google Shape;125;p8"/>
          <p:cNvSpPr txBox="1"/>
          <p:nvPr>
            <p:ph idx="12" type="sldNum"/>
          </p:nvPr>
        </p:nvSpPr>
        <p:spPr>
          <a:xfrm>
            <a:off x="7086600" y="5909551"/>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sz="1200">
                <a:solidFill>
                  <a:schemeClr val="dk2"/>
                </a:solidFill>
                <a:latin typeface="Lato"/>
                <a:ea typeface="Lato"/>
                <a:cs typeface="Lato"/>
                <a:sym typeface="Lato"/>
              </a:rPr>
              <a:t>‹#›</a:t>
            </a:fld>
            <a:endParaRPr sz="1200">
              <a:solidFill>
                <a:schemeClr val="dk2"/>
              </a:solidFill>
              <a:latin typeface="Lato"/>
              <a:ea typeface="Lato"/>
              <a:cs typeface="Lato"/>
              <a:sym typeface="Lato"/>
            </a:endParaRPr>
          </a:p>
        </p:txBody>
      </p:sp>
      <p:sp>
        <p:nvSpPr>
          <p:cNvPr id="126" name="Google Shape;126;p8"/>
          <p:cNvSpPr/>
          <p:nvPr/>
        </p:nvSpPr>
        <p:spPr>
          <a:xfrm>
            <a:off x="368200" y="559125"/>
            <a:ext cx="29154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127" name="Google Shape;127;p8"/>
          <p:cNvSpPr txBox="1"/>
          <p:nvPr/>
        </p:nvSpPr>
        <p:spPr>
          <a:xfrm>
            <a:off x="368200" y="191450"/>
            <a:ext cx="31857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Impact</a:t>
            </a:r>
            <a:endParaRPr b="1" sz="3200">
              <a:solidFill>
                <a:srgbClr val="000000"/>
              </a:solidFill>
              <a:latin typeface="Caveat"/>
              <a:ea typeface="Caveat"/>
              <a:cs typeface="Caveat"/>
              <a:sym typeface="Cave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graphicFrame>
        <p:nvGraphicFramePr>
          <p:cNvPr id="132" name="Google Shape;132;p9"/>
          <p:cNvGraphicFramePr/>
          <p:nvPr/>
        </p:nvGraphicFramePr>
        <p:xfrm>
          <a:off x="378722" y="847199"/>
          <a:ext cx="3000000" cy="3000000"/>
        </p:xfrm>
        <a:graphic>
          <a:graphicData uri="http://schemas.openxmlformats.org/drawingml/2006/table">
            <a:tbl>
              <a:tblPr bandRow="1" firstRow="1">
                <a:noFill/>
                <a:tableStyleId>{D742A963-2A74-44B9-9FA8-1D5667D708E8}</a:tableStyleId>
              </a:tblPr>
              <a:tblGrid>
                <a:gridCol w="2827875"/>
                <a:gridCol w="5558700"/>
              </a:tblGrid>
              <a:tr h="517400">
                <a:tc gridSpan="2">
                  <a:txBody>
                    <a:bodyPr/>
                    <a:lstStyle/>
                    <a:p>
                      <a:pPr indent="0" lvl="0" marL="0" marR="0" rtl="0" algn="l">
                        <a:lnSpc>
                          <a:spcPct val="115000"/>
                        </a:lnSpc>
                        <a:spcBef>
                          <a:spcPts val="0"/>
                        </a:spcBef>
                        <a:spcAft>
                          <a:spcPts val="0"/>
                        </a:spcAft>
                        <a:buNone/>
                      </a:pPr>
                      <a:r>
                        <a:rPr lang="en-GB" sz="1300">
                          <a:solidFill>
                            <a:schemeClr val="lt1"/>
                          </a:solidFill>
                          <a:latin typeface="Lato"/>
                          <a:ea typeface="Lato"/>
                          <a:cs typeface="Lato"/>
                          <a:sym typeface="Lato"/>
                        </a:rPr>
                        <a:t>How do you ensure that pupils’ mathematical, reading and writing skills are being enhanced within the </a:t>
                      </a:r>
                      <a:r>
                        <a:rPr lang="en-GB" sz="1300">
                          <a:latin typeface="Lato"/>
                          <a:ea typeface="Lato"/>
                          <a:cs typeface="Lato"/>
                          <a:sym typeface="Lato"/>
                        </a:rPr>
                        <a:t>Design &amp; Technology</a:t>
                      </a:r>
                      <a:r>
                        <a:rPr lang="en-GB" sz="1300">
                          <a:solidFill>
                            <a:schemeClr val="lt1"/>
                          </a:solidFill>
                          <a:latin typeface="Lato"/>
                          <a:ea typeface="Lato"/>
                          <a:cs typeface="Lato"/>
                          <a:sym typeface="Lato"/>
                        </a:rPr>
                        <a:t> curriculum?</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35375">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When required, what is the quality of explanations in </a:t>
                      </a:r>
                      <a:r>
                        <a:rPr i="1" lang="en-GB" sz="1000">
                          <a:latin typeface="Lato"/>
                          <a:ea typeface="Lato"/>
                          <a:cs typeface="Lato"/>
                          <a:sym typeface="Lato"/>
                        </a:rPr>
                        <a:t>Design &amp; Technology</a:t>
                      </a:r>
                      <a:r>
                        <a:rPr i="1" lang="en-GB" sz="1000">
                          <a:latin typeface="Lato"/>
                          <a:ea typeface="Lato"/>
                          <a:cs typeface="Lato"/>
                          <a:sym typeface="Lato"/>
                        </a:rPr>
                        <a:t>?</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Are pupils reading widely when researching about famous designers?</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Is there maximum opportunity taken to use mathematical skills in food technology and when measuring to make models?</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353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353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353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35375">
                <a:tc vMerge="1"/>
                <a:tc>
                  <a:txBody>
                    <a:bodyPr/>
                    <a:lstStyle/>
                    <a:p>
                      <a:pPr indent="0" lvl="0" marL="0" marR="0" rtl="0" algn="l">
                        <a:lnSpc>
                          <a:spcPct val="115000"/>
                        </a:lnSpc>
                        <a:spcBef>
                          <a:spcPts val="0"/>
                        </a:spcBef>
                        <a:spcAft>
                          <a:spcPts val="0"/>
                        </a:spcAft>
                        <a:buNone/>
                      </a:pPr>
                      <a:r>
                        <a:t/>
                      </a:r>
                      <a:endParaRPr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35375">
                <a:tc vMerge="1"/>
                <a:tc>
                  <a:txBody>
                    <a:bodyPr/>
                    <a:lstStyle/>
                    <a:p>
                      <a:pPr indent="0" lvl="0" marL="0" marR="0" rtl="0" algn="l">
                        <a:lnSpc>
                          <a:spcPct val="115000"/>
                        </a:lnSpc>
                        <a:spcBef>
                          <a:spcPts val="0"/>
                        </a:spcBef>
                        <a:spcAft>
                          <a:spcPts val="0"/>
                        </a:spcAft>
                        <a:buNone/>
                      </a:pPr>
                      <a:r>
                        <a:t/>
                      </a:r>
                      <a:endParaRPr b="1" sz="14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35375">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a:solidFill>
                            <a:schemeClr val="lt1"/>
                          </a:solidFill>
                          <a:latin typeface="Lato"/>
                          <a:ea typeface="Lato"/>
                          <a:cs typeface="Lato"/>
                          <a:sym typeface="Lato"/>
                        </a:rPr>
                        <a:t>How well prepared are pupils to take on the </a:t>
                      </a:r>
                      <a:r>
                        <a:rPr b="1" lang="en-GB" sz="1300">
                          <a:solidFill>
                            <a:schemeClr val="lt1"/>
                          </a:solidFill>
                          <a:latin typeface="Lato"/>
                          <a:ea typeface="Lato"/>
                          <a:cs typeface="Lato"/>
                          <a:sym typeface="Lato"/>
                        </a:rPr>
                        <a:t>Design &amp; Technology</a:t>
                      </a:r>
                      <a:r>
                        <a:rPr b="1" lang="en-GB" sz="1300">
                          <a:solidFill>
                            <a:schemeClr val="lt1"/>
                          </a:solidFill>
                          <a:latin typeface="Lato"/>
                          <a:ea typeface="Lato"/>
                          <a:cs typeface="Lato"/>
                          <a:sym typeface="Lato"/>
                        </a:rPr>
                        <a:t> curriculum in Key Stage 3?</a:t>
                      </a:r>
                      <a:endParaRPr sz="13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0A9FAF"/>
                    </a:solidFill>
                  </a:tcPr>
                </a:tc>
                <a:tc hMerge="1"/>
              </a:tr>
              <a:tr h="365775">
                <a:tc rowSpan="6">
                  <a:txBody>
                    <a:bodyPr/>
                    <a:lstStyle/>
                    <a:p>
                      <a:pPr indent="0" lvl="0" marL="0" marR="0" rtl="0" algn="l">
                        <a:lnSpc>
                          <a:spcPct val="115000"/>
                        </a:lnSpc>
                        <a:spcBef>
                          <a:spcPts val="0"/>
                        </a:spcBef>
                        <a:spcAft>
                          <a:spcPts val="0"/>
                        </a:spcAft>
                        <a:buNone/>
                      </a:pPr>
                      <a:r>
                        <a:rPr i="1" lang="en-GB" sz="1000">
                          <a:latin typeface="Lato"/>
                          <a:ea typeface="Lato"/>
                          <a:cs typeface="Lato"/>
                          <a:sym typeface="Lato"/>
                        </a:rPr>
                        <a:t>Are opportunities taken by upper </a:t>
                      </a:r>
                      <a:r>
                        <a:rPr i="1" lang="en-GB" sz="1000">
                          <a:latin typeface="Lato"/>
                          <a:ea typeface="Lato"/>
                          <a:cs typeface="Lato"/>
                          <a:sym typeface="Lato"/>
                        </a:rPr>
                        <a:t>Key Stage 2</a:t>
                      </a:r>
                      <a:r>
                        <a:rPr i="1" lang="en-GB" sz="1000">
                          <a:latin typeface="Lato"/>
                          <a:ea typeface="Lato"/>
                          <a:cs typeface="Lato"/>
                          <a:sym typeface="Lato"/>
                        </a:rPr>
                        <a:t> staff, in particular, to get to know the requirements of the </a:t>
                      </a:r>
                      <a:r>
                        <a:rPr i="1" lang="en-GB" sz="1000">
                          <a:latin typeface="Lato"/>
                          <a:ea typeface="Lato"/>
                          <a:cs typeface="Lato"/>
                          <a:sym typeface="Lato"/>
                        </a:rPr>
                        <a:t>Key Stage 3</a:t>
                      </a:r>
                      <a:r>
                        <a:rPr i="1" lang="en-GB" sz="1000">
                          <a:latin typeface="Lato"/>
                          <a:ea typeface="Lato"/>
                          <a:cs typeface="Lato"/>
                          <a:sym typeface="Lato"/>
                        </a:rPr>
                        <a:t> curriculum?</a:t>
                      </a:r>
                      <a:endParaRPr sz="1000">
                        <a:latin typeface="Lato"/>
                        <a:ea typeface="Lato"/>
                        <a:cs typeface="Lato"/>
                        <a:sym typeface="Lato"/>
                      </a:endParaRPr>
                    </a:p>
                    <a:p>
                      <a:pPr indent="0" lvl="0" marL="0" marR="0" rtl="0" algn="l">
                        <a:lnSpc>
                          <a:spcPct val="115000"/>
                        </a:lnSpc>
                        <a:spcBef>
                          <a:spcPts val="0"/>
                        </a:spcBef>
                        <a:spcAft>
                          <a:spcPts val="0"/>
                        </a:spcAft>
                        <a:buNone/>
                      </a:pPr>
                      <a:r>
                        <a:rPr i="1" lang="en-GB" sz="1000">
                          <a:latin typeface="Lato"/>
                          <a:ea typeface="Lato"/>
                          <a:cs typeface="Lato"/>
                          <a:sym typeface="Lato"/>
                        </a:rPr>
                        <a:t>What links have there been created between the school and secondary schools to ensure that pupils are well prepared for their </a:t>
                      </a:r>
                      <a:r>
                        <a:rPr i="1" lang="en-GB" sz="1000">
                          <a:latin typeface="Lato"/>
                          <a:ea typeface="Lato"/>
                          <a:cs typeface="Lato"/>
                          <a:sym typeface="Lato"/>
                        </a:rPr>
                        <a:t>Key Stage 3</a:t>
                      </a:r>
                      <a:r>
                        <a:rPr i="1" lang="en-GB" sz="1000">
                          <a:latin typeface="Lato"/>
                          <a:ea typeface="Lato"/>
                          <a:cs typeface="Lato"/>
                          <a:sym typeface="Lato"/>
                        </a:rPr>
                        <a:t> </a:t>
                      </a:r>
                      <a:r>
                        <a:rPr i="1" lang="en-GB" sz="1000">
                          <a:latin typeface="Lato"/>
                          <a:ea typeface="Lato"/>
                          <a:cs typeface="Lato"/>
                          <a:sym typeface="Lato"/>
                        </a:rPr>
                        <a:t>Design &amp; Technology</a:t>
                      </a:r>
                      <a:r>
                        <a:rPr i="1" lang="en-GB" sz="1000">
                          <a:latin typeface="Lato"/>
                          <a:ea typeface="Lato"/>
                          <a:cs typeface="Lato"/>
                          <a:sym typeface="Lato"/>
                        </a:rPr>
                        <a:t> lessons? </a:t>
                      </a:r>
                      <a:endParaRPr sz="10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None/>
                      </a:pPr>
                      <a:r>
                        <a:t/>
                      </a:r>
                      <a:endParaRPr sz="1800">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
        <p:nvSpPr>
          <p:cNvPr id="133" name="Google Shape;133;p9"/>
          <p:cNvSpPr txBox="1"/>
          <p:nvPr>
            <p:ph idx="12" type="sldNum"/>
          </p:nvPr>
        </p:nvSpPr>
        <p:spPr>
          <a:xfrm>
            <a:off x="7086600" y="5899151"/>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sz="1200">
                <a:solidFill>
                  <a:schemeClr val="dk2"/>
                </a:solidFill>
                <a:latin typeface="Lato"/>
                <a:ea typeface="Lato"/>
                <a:cs typeface="Lato"/>
                <a:sym typeface="Lato"/>
              </a:rPr>
              <a:t>‹#›</a:t>
            </a:fld>
            <a:endParaRPr sz="1200">
              <a:solidFill>
                <a:schemeClr val="dk2"/>
              </a:solidFill>
              <a:latin typeface="Lato"/>
              <a:ea typeface="Lato"/>
              <a:cs typeface="Lato"/>
              <a:sym typeface="Lato"/>
            </a:endParaRPr>
          </a:p>
        </p:txBody>
      </p:sp>
      <p:sp>
        <p:nvSpPr>
          <p:cNvPr id="134" name="Google Shape;134;p9"/>
          <p:cNvSpPr/>
          <p:nvPr/>
        </p:nvSpPr>
        <p:spPr>
          <a:xfrm>
            <a:off x="368200" y="559125"/>
            <a:ext cx="31857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135" name="Google Shape;135;p9"/>
          <p:cNvSpPr txBox="1"/>
          <p:nvPr/>
        </p:nvSpPr>
        <p:spPr>
          <a:xfrm>
            <a:off x="368200" y="191450"/>
            <a:ext cx="32583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Impact 2</a:t>
            </a:r>
            <a:endParaRPr b="1" sz="3200">
              <a:solidFill>
                <a:srgbClr val="000000"/>
              </a:solidFill>
              <a:latin typeface="Caveat"/>
              <a:ea typeface="Caveat"/>
              <a:cs typeface="Caveat"/>
              <a:sym typeface="Caveat"/>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hild_DT_KapowPrimary202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2021-03-21T11:28:38Z</dcterms:created>
  <dc:creator>Clive Davies</dc:creator>
</cp:coreProperties>
</file>