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9144000"/>
  <p:notesSz cx="6858000" cy="9144000"/>
  <p:embeddedFontLst>
    <p:embeddedFont>
      <p:font typeface="Caveat"/>
      <p:regular r:id="rId18"/>
      <p:bold r:id="rId19"/>
    </p:embeddedFont>
    <p:embeddedFont>
      <p:font typeface="Lato"/>
      <p:regular r:id="rId20"/>
      <p:bold r:id="rId21"/>
      <p:italic r:id="rId22"/>
      <p:boldItalic r:id="rId23"/>
    </p:embeddedFont>
    <p:embeddedFont>
      <p:font typeface="Helvetica Neue"/>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8" roundtripDataSignature="AMtx7mjVu0LiXiWeqU0WT9Wi88n+t8Rhu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EE312C7-77A3-472A-9F0B-BD7863BF61BF}">
  <a:tblStyle styleId="{2EE312C7-77A3-472A-9F0B-BD7863BF61BF}"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regular.fntdata"/><Relationship Id="rId22" Type="http://schemas.openxmlformats.org/officeDocument/2006/relationships/font" Target="fonts/Lato-italic.fntdata"/><Relationship Id="rId21" Type="http://schemas.openxmlformats.org/officeDocument/2006/relationships/font" Target="fonts/Lato-bold.fntdata"/><Relationship Id="rId24" Type="http://schemas.openxmlformats.org/officeDocument/2006/relationships/font" Target="fonts/HelveticaNeue-regular.fntdata"/><Relationship Id="rId23" Type="http://schemas.openxmlformats.org/officeDocument/2006/relationships/font" Target="fonts/La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HelveticaNeue-italic.fntdata"/><Relationship Id="rId25" Type="http://schemas.openxmlformats.org/officeDocument/2006/relationships/font" Target="fonts/HelveticaNeue-bold.fntdata"/><Relationship Id="rId28" Type="http://customschemas.google.com/relationships/presentationmetadata" Target="metadata"/><Relationship Id="rId27" Type="http://schemas.openxmlformats.org/officeDocument/2006/relationships/font" Target="fonts/HelveticaNeue-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font" Target="fonts/Caveat-bold.fntdata"/><Relationship Id="rId18" Type="http://schemas.openxmlformats.org/officeDocument/2006/relationships/font" Target="fonts/Cavea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6" name="Google Shape;66;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9" name="Google Shape;129;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6" name="Google Shape;136;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3" name="Google Shape;73;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0" name="Google Shape;80;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4" name="Google Shape;94;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1" name="Google Shape;101;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8" name="Google Shape;108;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5" name="Google Shape;115;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2" name="Google Shape;122;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g1212301fe9c_0_8"/>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lvl1pPr lvl="0" algn="ctr">
              <a:spcBef>
                <a:spcPts val="0"/>
              </a:spcBef>
              <a:spcAft>
                <a:spcPts val="0"/>
              </a:spcAft>
              <a:buSzPts val="4400"/>
              <a:buFont typeface="Caveat"/>
              <a:buNone/>
              <a:defRPr sz="4400">
                <a:latin typeface="Caveat"/>
                <a:ea typeface="Caveat"/>
                <a:cs typeface="Caveat"/>
                <a:sym typeface="Caveat"/>
              </a:defRPr>
            </a:lvl1pPr>
            <a:lvl2pPr lvl="1" algn="ctr">
              <a:spcBef>
                <a:spcPts val="0"/>
              </a:spcBef>
              <a:spcAft>
                <a:spcPts val="0"/>
              </a:spcAft>
              <a:buSzPts val="5200"/>
              <a:buFont typeface="Caveat"/>
              <a:buNone/>
              <a:defRPr sz="5200">
                <a:latin typeface="Caveat"/>
                <a:ea typeface="Caveat"/>
                <a:cs typeface="Caveat"/>
                <a:sym typeface="Caveat"/>
              </a:defRPr>
            </a:lvl2pPr>
            <a:lvl3pPr lvl="2" algn="ctr">
              <a:spcBef>
                <a:spcPts val="0"/>
              </a:spcBef>
              <a:spcAft>
                <a:spcPts val="0"/>
              </a:spcAft>
              <a:buSzPts val="5200"/>
              <a:buFont typeface="Caveat"/>
              <a:buNone/>
              <a:defRPr sz="5200">
                <a:latin typeface="Caveat"/>
                <a:ea typeface="Caveat"/>
                <a:cs typeface="Caveat"/>
                <a:sym typeface="Caveat"/>
              </a:defRPr>
            </a:lvl3pPr>
            <a:lvl4pPr lvl="3" algn="ctr">
              <a:spcBef>
                <a:spcPts val="0"/>
              </a:spcBef>
              <a:spcAft>
                <a:spcPts val="0"/>
              </a:spcAft>
              <a:buSzPts val="5200"/>
              <a:buFont typeface="Caveat"/>
              <a:buNone/>
              <a:defRPr sz="5200">
                <a:latin typeface="Caveat"/>
                <a:ea typeface="Caveat"/>
                <a:cs typeface="Caveat"/>
                <a:sym typeface="Caveat"/>
              </a:defRPr>
            </a:lvl4pPr>
            <a:lvl5pPr lvl="4" algn="ctr">
              <a:spcBef>
                <a:spcPts val="0"/>
              </a:spcBef>
              <a:spcAft>
                <a:spcPts val="0"/>
              </a:spcAft>
              <a:buSzPts val="5200"/>
              <a:buFont typeface="Caveat"/>
              <a:buNone/>
              <a:defRPr sz="5200">
                <a:latin typeface="Caveat"/>
                <a:ea typeface="Caveat"/>
                <a:cs typeface="Caveat"/>
                <a:sym typeface="Caveat"/>
              </a:defRPr>
            </a:lvl5pPr>
            <a:lvl6pPr lvl="5" algn="ctr">
              <a:spcBef>
                <a:spcPts val="0"/>
              </a:spcBef>
              <a:spcAft>
                <a:spcPts val="0"/>
              </a:spcAft>
              <a:buSzPts val="5200"/>
              <a:buFont typeface="Caveat"/>
              <a:buNone/>
              <a:defRPr sz="5200">
                <a:latin typeface="Caveat"/>
                <a:ea typeface="Caveat"/>
                <a:cs typeface="Caveat"/>
                <a:sym typeface="Caveat"/>
              </a:defRPr>
            </a:lvl6pPr>
            <a:lvl7pPr lvl="6" algn="ctr">
              <a:spcBef>
                <a:spcPts val="0"/>
              </a:spcBef>
              <a:spcAft>
                <a:spcPts val="0"/>
              </a:spcAft>
              <a:buSzPts val="5200"/>
              <a:buFont typeface="Caveat"/>
              <a:buNone/>
              <a:defRPr sz="5200">
                <a:latin typeface="Caveat"/>
                <a:ea typeface="Caveat"/>
                <a:cs typeface="Caveat"/>
                <a:sym typeface="Caveat"/>
              </a:defRPr>
            </a:lvl7pPr>
            <a:lvl8pPr lvl="7" algn="ctr">
              <a:spcBef>
                <a:spcPts val="0"/>
              </a:spcBef>
              <a:spcAft>
                <a:spcPts val="0"/>
              </a:spcAft>
              <a:buSzPts val="5200"/>
              <a:buFont typeface="Caveat"/>
              <a:buNone/>
              <a:defRPr sz="5200">
                <a:latin typeface="Caveat"/>
                <a:ea typeface="Caveat"/>
                <a:cs typeface="Caveat"/>
                <a:sym typeface="Caveat"/>
              </a:defRPr>
            </a:lvl8pPr>
            <a:lvl9pPr lvl="8" algn="ctr">
              <a:spcBef>
                <a:spcPts val="0"/>
              </a:spcBef>
              <a:spcAft>
                <a:spcPts val="0"/>
              </a:spcAft>
              <a:buSzPts val="5200"/>
              <a:buFont typeface="Caveat"/>
              <a:buNone/>
              <a:defRPr sz="5200">
                <a:latin typeface="Caveat"/>
                <a:ea typeface="Caveat"/>
                <a:cs typeface="Caveat"/>
                <a:sym typeface="Caveat"/>
              </a:defRPr>
            </a:lvl9pPr>
          </a:lstStyle>
          <a:p/>
        </p:txBody>
      </p:sp>
      <p:sp>
        <p:nvSpPr>
          <p:cNvPr id="19" name="Google Shape;19;g1212301fe9c_0_8"/>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Font typeface="Lato"/>
              <a:buNone/>
              <a:defRPr sz="2800">
                <a:latin typeface="Lato"/>
                <a:ea typeface="Lato"/>
                <a:cs typeface="Lato"/>
                <a:sym typeface="Lato"/>
              </a:defRPr>
            </a:lvl1pPr>
            <a:lvl2pPr lvl="1" algn="ctr">
              <a:lnSpc>
                <a:spcPct val="100000"/>
              </a:lnSpc>
              <a:spcBef>
                <a:spcPts val="0"/>
              </a:spcBef>
              <a:spcAft>
                <a:spcPts val="0"/>
              </a:spcAft>
              <a:buSzPts val="2800"/>
              <a:buFont typeface="Lato"/>
              <a:buNone/>
              <a:defRPr sz="2800">
                <a:latin typeface="Lato"/>
                <a:ea typeface="Lato"/>
                <a:cs typeface="Lato"/>
                <a:sym typeface="Lato"/>
              </a:defRPr>
            </a:lvl2pPr>
            <a:lvl3pPr lvl="2" algn="ctr">
              <a:lnSpc>
                <a:spcPct val="100000"/>
              </a:lnSpc>
              <a:spcBef>
                <a:spcPts val="0"/>
              </a:spcBef>
              <a:spcAft>
                <a:spcPts val="0"/>
              </a:spcAft>
              <a:buSzPts val="2800"/>
              <a:buFont typeface="Lato"/>
              <a:buNone/>
              <a:defRPr sz="2800">
                <a:latin typeface="Lato"/>
                <a:ea typeface="Lato"/>
                <a:cs typeface="Lato"/>
                <a:sym typeface="Lato"/>
              </a:defRPr>
            </a:lvl3pPr>
            <a:lvl4pPr lvl="3" algn="ctr">
              <a:lnSpc>
                <a:spcPct val="100000"/>
              </a:lnSpc>
              <a:spcBef>
                <a:spcPts val="0"/>
              </a:spcBef>
              <a:spcAft>
                <a:spcPts val="0"/>
              </a:spcAft>
              <a:buSzPts val="2800"/>
              <a:buFont typeface="Lato"/>
              <a:buNone/>
              <a:defRPr sz="2800">
                <a:latin typeface="Lato"/>
                <a:ea typeface="Lato"/>
                <a:cs typeface="Lato"/>
                <a:sym typeface="Lato"/>
              </a:defRPr>
            </a:lvl4pPr>
            <a:lvl5pPr lvl="4" algn="ctr">
              <a:lnSpc>
                <a:spcPct val="100000"/>
              </a:lnSpc>
              <a:spcBef>
                <a:spcPts val="0"/>
              </a:spcBef>
              <a:spcAft>
                <a:spcPts val="0"/>
              </a:spcAft>
              <a:buSzPts val="2800"/>
              <a:buFont typeface="Lato"/>
              <a:buNone/>
              <a:defRPr sz="2800">
                <a:latin typeface="Lato"/>
                <a:ea typeface="Lato"/>
                <a:cs typeface="Lato"/>
                <a:sym typeface="Lato"/>
              </a:defRPr>
            </a:lvl5pPr>
            <a:lvl6pPr lvl="5" algn="ctr">
              <a:lnSpc>
                <a:spcPct val="100000"/>
              </a:lnSpc>
              <a:spcBef>
                <a:spcPts val="0"/>
              </a:spcBef>
              <a:spcAft>
                <a:spcPts val="0"/>
              </a:spcAft>
              <a:buSzPts val="2800"/>
              <a:buFont typeface="Lato"/>
              <a:buNone/>
              <a:defRPr sz="2800">
                <a:latin typeface="Lato"/>
                <a:ea typeface="Lato"/>
                <a:cs typeface="Lato"/>
                <a:sym typeface="Lato"/>
              </a:defRPr>
            </a:lvl6pPr>
            <a:lvl7pPr lvl="6" algn="ctr">
              <a:lnSpc>
                <a:spcPct val="100000"/>
              </a:lnSpc>
              <a:spcBef>
                <a:spcPts val="0"/>
              </a:spcBef>
              <a:spcAft>
                <a:spcPts val="0"/>
              </a:spcAft>
              <a:buSzPts val="2800"/>
              <a:buFont typeface="Lato"/>
              <a:buNone/>
              <a:defRPr sz="2800">
                <a:latin typeface="Lato"/>
                <a:ea typeface="Lato"/>
                <a:cs typeface="Lato"/>
                <a:sym typeface="Lato"/>
              </a:defRPr>
            </a:lvl7pPr>
            <a:lvl8pPr lvl="7" algn="ctr">
              <a:lnSpc>
                <a:spcPct val="100000"/>
              </a:lnSpc>
              <a:spcBef>
                <a:spcPts val="0"/>
              </a:spcBef>
              <a:spcAft>
                <a:spcPts val="0"/>
              </a:spcAft>
              <a:buSzPts val="2800"/>
              <a:buFont typeface="Lato"/>
              <a:buNone/>
              <a:defRPr sz="2800">
                <a:latin typeface="Lato"/>
                <a:ea typeface="Lato"/>
                <a:cs typeface="Lato"/>
                <a:sym typeface="Lato"/>
              </a:defRPr>
            </a:lvl8pPr>
            <a:lvl9pPr lvl="8" algn="ctr">
              <a:lnSpc>
                <a:spcPct val="100000"/>
              </a:lnSpc>
              <a:spcBef>
                <a:spcPts val="0"/>
              </a:spcBef>
              <a:spcAft>
                <a:spcPts val="0"/>
              </a:spcAft>
              <a:buSzPts val="2800"/>
              <a:buFont typeface="Lato"/>
              <a:buNone/>
              <a:defRPr sz="2800">
                <a:latin typeface="Lato"/>
                <a:ea typeface="Lato"/>
                <a:cs typeface="Lato"/>
                <a:sym typeface="Lato"/>
              </a:defRPr>
            </a:lvl9pPr>
          </a:lstStyle>
          <a:p/>
        </p:txBody>
      </p:sp>
      <p:sp>
        <p:nvSpPr>
          <p:cNvPr id="20" name="Google Shape;20;g1212301fe9c_0_8"/>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g1212301fe9c_0_43"/>
          <p:cNvSpPr txBox="1"/>
          <p:nvPr>
            <p:ph hasCustomPrompt="1" type="title"/>
          </p:nvPr>
        </p:nvSpPr>
        <p:spPr>
          <a:xfrm>
            <a:off x="311700" y="1474833"/>
            <a:ext cx="8520600" cy="26184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4" name="Google Shape;54;g1212301fe9c_0_43"/>
          <p:cNvSpPr txBox="1"/>
          <p:nvPr>
            <p:ph idx="1" type="body"/>
          </p:nvPr>
        </p:nvSpPr>
        <p:spPr>
          <a:xfrm>
            <a:off x="311700" y="4202967"/>
            <a:ext cx="8520600" cy="17340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g1212301fe9c_0_43"/>
          <p:cNvSpPr txBox="1"/>
          <p:nvPr>
            <p:ph idx="12" type="sldNum"/>
          </p:nvPr>
        </p:nvSpPr>
        <p:spPr>
          <a:xfrm>
            <a:off x="8595308" y="574185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g1212301fe9c_0_47"/>
          <p:cNvSpPr txBox="1"/>
          <p:nvPr>
            <p:ph idx="12" type="sldNum"/>
          </p:nvPr>
        </p:nvSpPr>
        <p:spPr>
          <a:xfrm>
            <a:off x="8595308" y="574917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8" name="Shape 58"/>
        <p:cNvGrpSpPr/>
        <p:nvPr/>
      </p:nvGrpSpPr>
      <p:grpSpPr>
        <a:xfrm>
          <a:off x="0" y="0"/>
          <a:ext cx="0" cy="0"/>
          <a:chOff x="0" y="0"/>
          <a:chExt cx="0" cy="0"/>
        </a:xfrm>
      </p:grpSpPr>
      <p:sp>
        <p:nvSpPr>
          <p:cNvPr id="59" name="Google Shape;59;g1212301fe9c_0_49"/>
          <p:cNvSpPr txBox="1"/>
          <p:nvPr>
            <p:ph type="title"/>
          </p:nvPr>
        </p:nvSpPr>
        <p:spPr>
          <a:xfrm>
            <a:off x="628650" y="365126"/>
            <a:ext cx="78867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0" name="Google Shape;60;g1212301fe9c_0_49"/>
          <p:cNvSpPr txBox="1"/>
          <p:nvPr>
            <p:ph idx="1" type="body"/>
          </p:nvPr>
        </p:nvSpPr>
        <p:spPr>
          <a:xfrm>
            <a:off x="628650" y="1825625"/>
            <a:ext cx="78867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61" name="Google Shape;61;g1212301fe9c_0_49"/>
          <p:cNvSpPr txBox="1"/>
          <p:nvPr>
            <p:ph idx="10" type="dt"/>
          </p:nvPr>
        </p:nvSpPr>
        <p:spPr>
          <a:xfrm>
            <a:off x="628650" y="6356351"/>
            <a:ext cx="20574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2" name="Google Shape;62;g1212301fe9c_0_49"/>
          <p:cNvSpPr txBox="1"/>
          <p:nvPr>
            <p:ph idx="11" type="ftr"/>
          </p:nvPr>
        </p:nvSpPr>
        <p:spPr>
          <a:xfrm>
            <a:off x="3028950" y="6356351"/>
            <a:ext cx="30861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g1212301fe9c_0_49"/>
          <p:cNvSpPr txBox="1"/>
          <p:nvPr>
            <p:ph idx="12" type="sldNum"/>
          </p:nvPr>
        </p:nvSpPr>
        <p:spPr>
          <a:xfrm>
            <a:off x="6457950" y="6356351"/>
            <a:ext cx="20574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g1212301fe9c_0_12"/>
          <p:cNvSpPr txBox="1"/>
          <p:nvPr>
            <p:ph type="title"/>
          </p:nvPr>
        </p:nvSpPr>
        <p:spPr>
          <a:xfrm>
            <a:off x="311700" y="2867800"/>
            <a:ext cx="8520600" cy="1122300"/>
          </a:xfrm>
          <a:prstGeom prst="rect">
            <a:avLst/>
          </a:prstGeom>
        </p:spPr>
        <p:txBody>
          <a:bodyPr anchorCtr="0" anchor="ctr" bIns="91425" lIns="91425" spcFirstLastPara="1" rIns="91425" wrap="square" tIns="91425">
            <a:noAutofit/>
          </a:bodyPr>
          <a:lstStyle>
            <a:lvl1pPr lvl="0" algn="ctr">
              <a:spcBef>
                <a:spcPts val="0"/>
              </a:spcBef>
              <a:spcAft>
                <a:spcPts val="0"/>
              </a:spcAft>
              <a:buSzPts val="4400"/>
              <a:buNone/>
              <a:defRPr sz="44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23" name="Google Shape;23;g1212301fe9c_0_12"/>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4" name="Shape 24"/>
        <p:cNvGrpSpPr/>
        <p:nvPr/>
      </p:nvGrpSpPr>
      <p:grpSpPr>
        <a:xfrm>
          <a:off x="0" y="0"/>
          <a:ext cx="0" cy="0"/>
          <a:chOff x="0" y="0"/>
          <a:chExt cx="0" cy="0"/>
        </a:xfrm>
      </p:grpSpPr>
      <p:sp>
        <p:nvSpPr>
          <p:cNvPr id="25" name="Google Shape;25;g1212301fe9c_0_1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6" name="Google Shape;26;g1212301fe9c_0_15"/>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lvl1pPr indent="-336550" lvl="0" marL="457200">
              <a:spcBef>
                <a:spcPts val="0"/>
              </a:spcBef>
              <a:spcAft>
                <a:spcPts val="0"/>
              </a:spcAft>
              <a:buSzPts val="1700"/>
              <a:buChar char="●"/>
              <a:defRPr sz="1700"/>
            </a:lvl1pPr>
            <a:lvl2pPr indent="-311150" lvl="1" marL="914400">
              <a:spcBef>
                <a:spcPts val="1600"/>
              </a:spcBef>
              <a:spcAft>
                <a:spcPts val="0"/>
              </a:spcAft>
              <a:buSzPts val="1300"/>
              <a:buChar char="○"/>
              <a:defRPr sz="1300"/>
            </a:lvl2pPr>
            <a:lvl3pPr indent="-311150" lvl="2" marL="1371600">
              <a:spcBef>
                <a:spcPts val="1600"/>
              </a:spcBef>
              <a:spcAft>
                <a:spcPts val="0"/>
              </a:spcAft>
              <a:buSzPts val="1300"/>
              <a:buChar char="■"/>
              <a:defRPr sz="1300"/>
            </a:lvl3pPr>
            <a:lvl4pPr indent="-311150" lvl="3" marL="1828800">
              <a:spcBef>
                <a:spcPts val="1600"/>
              </a:spcBef>
              <a:spcAft>
                <a:spcPts val="0"/>
              </a:spcAft>
              <a:buSzPts val="1300"/>
              <a:buChar char="●"/>
              <a:defRPr sz="1300"/>
            </a:lvl4pPr>
            <a:lvl5pPr indent="-311150" lvl="4" marL="2286000">
              <a:spcBef>
                <a:spcPts val="1600"/>
              </a:spcBef>
              <a:spcAft>
                <a:spcPts val="0"/>
              </a:spcAft>
              <a:buSzPts val="1300"/>
              <a:buChar char="○"/>
              <a:defRPr sz="1300"/>
            </a:lvl5pPr>
            <a:lvl6pPr indent="-311150" lvl="5" marL="2743200">
              <a:spcBef>
                <a:spcPts val="1600"/>
              </a:spcBef>
              <a:spcAft>
                <a:spcPts val="0"/>
              </a:spcAft>
              <a:buSzPts val="1300"/>
              <a:buChar char="■"/>
              <a:defRPr sz="1300"/>
            </a:lvl6pPr>
            <a:lvl7pPr indent="-311150" lvl="6" marL="3200400">
              <a:spcBef>
                <a:spcPts val="1600"/>
              </a:spcBef>
              <a:spcAft>
                <a:spcPts val="0"/>
              </a:spcAft>
              <a:buSzPts val="1300"/>
              <a:buChar char="●"/>
              <a:defRPr sz="1300"/>
            </a:lvl7pPr>
            <a:lvl8pPr indent="-311150" lvl="7" marL="3657600">
              <a:spcBef>
                <a:spcPts val="1600"/>
              </a:spcBef>
              <a:spcAft>
                <a:spcPts val="0"/>
              </a:spcAft>
              <a:buSzPts val="1300"/>
              <a:buChar char="○"/>
              <a:defRPr sz="1300"/>
            </a:lvl8pPr>
            <a:lvl9pPr indent="-311150" lvl="8" marL="4114800">
              <a:spcBef>
                <a:spcPts val="1600"/>
              </a:spcBef>
              <a:spcAft>
                <a:spcPts val="1600"/>
              </a:spcAft>
              <a:buSzPts val="1300"/>
              <a:buChar char="■"/>
              <a:defRPr sz="1300"/>
            </a:lvl9pPr>
          </a:lstStyle>
          <a:p/>
        </p:txBody>
      </p:sp>
      <p:sp>
        <p:nvSpPr>
          <p:cNvPr id="27" name="Google Shape;27;g1212301fe9c_0_15"/>
          <p:cNvSpPr txBox="1"/>
          <p:nvPr>
            <p:ph idx="12" type="sldNum"/>
          </p:nvPr>
        </p:nvSpPr>
        <p:spPr>
          <a:xfrm>
            <a:off x="8595308" y="573456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sp>
        <p:nvSpPr>
          <p:cNvPr id="29" name="Google Shape;29;g1212301fe9c_0_19"/>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g1212301fe9c_0_19"/>
          <p:cNvSpPr txBox="1"/>
          <p:nvPr>
            <p:ph idx="1" type="body"/>
          </p:nvPr>
        </p:nvSpPr>
        <p:spPr>
          <a:xfrm>
            <a:off x="3117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g1212301fe9c_0_19"/>
          <p:cNvSpPr txBox="1"/>
          <p:nvPr>
            <p:ph idx="2" type="body"/>
          </p:nvPr>
        </p:nvSpPr>
        <p:spPr>
          <a:xfrm>
            <a:off x="48324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g1212301fe9c_0_19"/>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g1212301fe9c_0_2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5" name="Google Shape;35;g1212301fe9c_0_24"/>
          <p:cNvSpPr txBox="1"/>
          <p:nvPr>
            <p:ph idx="12" type="sldNum"/>
          </p:nvPr>
        </p:nvSpPr>
        <p:spPr>
          <a:xfrm>
            <a:off x="8595308" y="574920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g1212301fe9c_0_27"/>
          <p:cNvSpPr txBox="1"/>
          <p:nvPr>
            <p:ph type="title"/>
          </p:nvPr>
        </p:nvSpPr>
        <p:spPr>
          <a:xfrm>
            <a:off x="311700" y="740800"/>
            <a:ext cx="2808000" cy="1007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8" name="Google Shape;38;g1212301fe9c_0_27"/>
          <p:cNvSpPr txBox="1"/>
          <p:nvPr>
            <p:ph idx="1" type="body"/>
          </p:nvPr>
        </p:nvSpPr>
        <p:spPr>
          <a:xfrm>
            <a:off x="311700" y="1852800"/>
            <a:ext cx="2808000" cy="42393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9" name="Google Shape;39;g1212301fe9c_0_27"/>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0" name="Shape 40"/>
        <p:cNvGrpSpPr/>
        <p:nvPr/>
      </p:nvGrpSpPr>
      <p:grpSpPr>
        <a:xfrm>
          <a:off x="0" y="0"/>
          <a:ext cx="0" cy="0"/>
          <a:chOff x="0" y="0"/>
          <a:chExt cx="0" cy="0"/>
        </a:xfrm>
      </p:grpSpPr>
      <p:sp>
        <p:nvSpPr>
          <p:cNvPr id="41" name="Google Shape;41;g1212301fe9c_0_31"/>
          <p:cNvSpPr txBox="1"/>
          <p:nvPr>
            <p:ph type="title"/>
          </p:nvPr>
        </p:nvSpPr>
        <p:spPr>
          <a:xfrm>
            <a:off x="490250" y="600200"/>
            <a:ext cx="6367800" cy="54543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2" name="Google Shape;42;g1212301fe9c_0_31"/>
          <p:cNvSpPr txBox="1"/>
          <p:nvPr>
            <p:ph idx="12" type="sldNum"/>
          </p:nvPr>
        </p:nvSpPr>
        <p:spPr>
          <a:xfrm>
            <a:off x="8595308" y="574188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3" name="Shape 43"/>
        <p:cNvGrpSpPr/>
        <p:nvPr/>
      </p:nvGrpSpPr>
      <p:grpSpPr>
        <a:xfrm>
          <a:off x="0" y="0"/>
          <a:ext cx="0" cy="0"/>
          <a:chOff x="0" y="0"/>
          <a:chExt cx="0" cy="0"/>
        </a:xfrm>
      </p:grpSpPr>
      <p:sp>
        <p:nvSpPr>
          <p:cNvPr id="44" name="Google Shape;44;g1212301fe9c_0_34"/>
          <p:cNvSpPr/>
          <p:nvPr/>
        </p:nvSpPr>
        <p:spPr>
          <a:xfrm>
            <a:off x="4572000" y="-179"/>
            <a:ext cx="4572000" cy="62727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g1212301fe9c_0_34"/>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6" name="Google Shape;46;g1212301fe9c_0_34"/>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7" name="Google Shape;47;g1212301fe9c_0_34"/>
          <p:cNvSpPr txBox="1"/>
          <p:nvPr>
            <p:ph idx="2" type="body"/>
          </p:nvPr>
        </p:nvSpPr>
        <p:spPr>
          <a:xfrm>
            <a:off x="4902900" y="965523"/>
            <a:ext cx="3837000" cy="49269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g1212301fe9c_0_34"/>
          <p:cNvSpPr txBox="1"/>
          <p:nvPr>
            <p:ph idx="12" type="sldNum"/>
          </p:nvPr>
        </p:nvSpPr>
        <p:spPr>
          <a:xfrm>
            <a:off x="8595308" y="5747582"/>
            <a:ext cx="548700" cy="5247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g1212301fe9c_0_40"/>
          <p:cNvSpPr txBox="1"/>
          <p:nvPr>
            <p:ph idx="1" type="body"/>
          </p:nvPr>
        </p:nvSpPr>
        <p:spPr>
          <a:xfrm>
            <a:off x="311700" y="5640767"/>
            <a:ext cx="5998800" cy="80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51" name="Google Shape;51;g1212301fe9c_0_40"/>
          <p:cNvSpPr txBox="1"/>
          <p:nvPr>
            <p:ph idx="12" type="sldNum"/>
          </p:nvPr>
        </p:nvSpPr>
        <p:spPr>
          <a:xfrm>
            <a:off x="8595308" y="574920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theme" Target="../theme/theme1.xml"/><Relationship Id="rId14" Type="http://schemas.openxmlformats.org/officeDocument/2006/relationships/slideLayout" Target="../slideLayouts/slideLayout1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g1212301fe9c_0_0"/>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Caveat"/>
              <a:buNone/>
              <a:defRPr b="1" sz="3000">
                <a:solidFill>
                  <a:schemeClr val="dk1"/>
                </a:solidFill>
                <a:latin typeface="Caveat"/>
                <a:ea typeface="Caveat"/>
                <a:cs typeface="Caveat"/>
                <a:sym typeface="Caveat"/>
              </a:defRPr>
            </a:lvl1pPr>
            <a:lvl2pPr lvl="1">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2pPr>
            <a:lvl3pPr lvl="2">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3pPr>
            <a:lvl4pPr lvl="3">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4pPr>
            <a:lvl5pPr lvl="4">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5pPr>
            <a:lvl6pPr lvl="5">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6pPr>
            <a:lvl7pPr lvl="6">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7pPr>
            <a:lvl8pPr lvl="7">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8pPr>
            <a:lvl9pPr lvl="8">
              <a:spcBef>
                <a:spcPts val="0"/>
              </a:spcBef>
              <a:spcAft>
                <a:spcPts val="0"/>
              </a:spcAft>
              <a:buClr>
                <a:schemeClr val="dk1"/>
              </a:buClr>
              <a:buSzPts val="2800"/>
              <a:buFont typeface="Caveat"/>
              <a:buNone/>
              <a:defRPr b="1" sz="2800">
                <a:solidFill>
                  <a:schemeClr val="dk1"/>
                </a:solidFill>
                <a:latin typeface="Caveat"/>
                <a:ea typeface="Caveat"/>
                <a:cs typeface="Caveat"/>
                <a:sym typeface="Caveat"/>
              </a:defRPr>
            </a:lvl9pPr>
          </a:lstStyle>
          <a:p/>
        </p:txBody>
      </p:sp>
      <p:sp>
        <p:nvSpPr>
          <p:cNvPr id="11" name="Google Shape;11;g1212301fe9c_0_0"/>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12" name="Google Shape;12;g1212301fe9c_0_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
        <p:nvSpPr>
          <p:cNvPr id="13" name="Google Shape;13;g1212301fe9c_0_0"/>
          <p:cNvSpPr/>
          <p:nvPr/>
        </p:nvSpPr>
        <p:spPr>
          <a:xfrm>
            <a:off x="0" y="6271500"/>
            <a:ext cx="9144000" cy="585900"/>
          </a:xfrm>
          <a:prstGeom prst="rect">
            <a:avLst/>
          </a:prstGeom>
          <a:solidFill>
            <a:srgbClr val="1789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 name="Google Shape;14;g1212301fe9c_0_0"/>
          <p:cNvPicPr preferRelativeResize="0"/>
          <p:nvPr/>
        </p:nvPicPr>
        <p:blipFill>
          <a:blip r:embed="rId1">
            <a:alphaModFix/>
          </a:blip>
          <a:stretch>
            <a:fillRect/>
          </a:stretch>
        </p:blipFill>
        <p:spPr>
          <a:xfrm>
            <a:off x="7958450" y="6384493"/>
            <a:ext cx="538650" cy="270000"/>
          </a:xfrm>
          <a:prstGeom prst="rect">
            <a:avLst/>
          </a:prstGeom>
          <a:noFill/>
          <a:ln>
            <a:noFill/>
          </a:ln>
        </p:spPr>
      </p:pic>
      <p:sp>
        <p:nvSpPr>
          <p:cNvPr id="15" name="Google Shape;15;g1212301fe9c_0_0"/>
          <p:cNvSpPr txBox="1"/>
          <p:nvPr/>
        </p:nvSpPr>
        <p:spPr>
          <a:xfrm>
            <a:off x="84050" y="6333100"/>
            <a:ext cx="7948500" cy="46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GB" sz="731">
                <a:solidFill>
                  <a:srgbClr val="FFFFFF"/>
                </a:solidFill>
                <a:latin typeface="Helvetica Neue"/>
                <a:ea typeface="Helvetica Neue"/>
                <a:cs typeface="Helvetica Neue"/>
                <a:sym typeface="Helvetica Neue"/>
              </a:rPr>
              <a:t>©  Copyright Kapow Primary 2022 					        www.kapowprimary.com</a:t>
            </a:r>
            <a:endParaRPr sz="1000">
              <a:solidFill>
                <a:srgbClr val="FFFFFF"/>
              </a:solidFill>
              <a:latin typeface="Lato"/>
              <a:ea typeface="Lato"/>
              <a:cs typeface="Lato"/>
              <a:sym typeface="Lato"/>
            </a:endParaRPr>
          </a:p>
        </p:txBody>
      </p:sp>
      <p:pic>
        <p:nvPicPr>
          <p:cNvPr id="16" name="Google Shape;16;g1212301fe9c_0_0"/>
          <p:cNvPicPr preferRelativeResize="0"/>
          <p:nvPr/>
        </p:nvPicPr>
        <p:blipFill>
          <a:blip r:embed="rId2">
            <a:alphaModFix/>
          </a:blip>
          <a:stretch>
            <a:fillRect/>
          </a:stretch>
        </p:blipFill>
        <p:spPr>
          <a:xfrm>
            <a:off x="8595805" y="6384500"/>
            <a:ext cx="425345" cy="2700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hyperlink" Target="https://www.kapowprimary.com/resource-bank/computing-knowledge-organisers/?utm_source=Website&amp;utm_medium=Ofsted_Subject_Audit&amp;utm_campaign=Art_Design_Subject_Audit" TargetMode="External"/><Relationship Id="rId4" Type="http://schemas.openxmlformats.org/officeDocument/2006/relationships/hyperlink" Target="https://www.kapowprimary.com/resource-bank/computing-knowledge-organisers/?utm_source=Website&amp;utm_medium=Ofsted_Subject_Audit&amp;utm_campaign=Art_Design_Subject_Audi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hyperlink" Target="https://www.kapowprimary.com/resource-bank/computing-knowledge-organisers/?utm_source=Website&amp;utm_medium=Ofsted_Subject_Audit&amp;utm_campaign=Art_Design_Subject_Audit" TargetMode="External"/><Relationship Id="rId4" Type="http://schemas.openxmlformats.org/officeDocument/2006/relationships/hyperlink" Target="https://www.kapowprimary.com/video/an-introduction-to-kapow-primarys-new-assessment-resources/?utm_source=Website&amp;utm_medium=Ofsted_Subject_Audit&amp;utm_campaign=Computing_Subject_Audi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hyperlink" Target="https://www.kapowprimary.com/resource-bank/online-safety-knowledge-organisers/?utm_source=Website&amp;utm_medium=Ofsted_Subject_Audit&amp;utm_campaign=Computing_Subject_Audi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
          <p:cNvSpPr txBox="1"/>
          <p:nvPr/>
        </p:nvSpPr>
        <p:spPr>
          <a:xfrm>
            <a:off x="851482" y="943245"/>
            <a:ext cx="7440900" cy="831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800"/>
              <a:buFont typeface="Arial"/>
              <a:buNone/>
            </a:pPr>
            <a:r>
              <a:rPr b="1" i="0" lang="en-GB" sz="4800" u="none" cap="none" strike="noStrike">
                <a:solidFill>
                  <a:schemeClr val="dk1"/>
                </a:solidFill>
                <a:latin typeface="Caveat"/>
                <a:ea typeface="Caveat"/>
                <a:cs typeface="Caveat"/>
                <a:sym typeface="Caveat"/>
              </a:rPr>
              <a:t>Subject Audits </a:t>
            </a:r>
            <a:r>
              <a:rPr b="1" lang="en-GB" sz="4800">
                <a:solidFill>
                  <a:schemeClr val="dk1"/>
                </a:solidFill>
                <a:latin typeface="Caveat"/>
                <a:ea typeface="Caveat"/>
                <a:cs typeface="Caveat"/>
                <a:sym typeface="Caveat"/>
              </a:rPr>
              <a:t>for Ofsted</a:t>
            </a:r>
            <a:endParaRPr b="1" i="0" sz="4800" u="none" cap="none" strike="noStrike">
              <a:solidFill>
                <a:schemeClr val="dk1"/>
              </a:solidFill>
              <a:latin typeface="Caveat"/>
              <a:ea typeface="Caveat"/>
              <a:cs typeface="Caveat"/>
              <a:sym typeface="Caveat"/>
            </a:endParaRPr>
          </a:p>
        </p:txBody>
      </p:sp>
      <p:sp>
        <p:nvSpPr>
          <p:cNvPr id="69" name="Google Shape;69;p1"/>
          <p:cNvSpPr txBox="1"/>
          <p:nvPr/>
        </p:nvSpPr>
        <p:spPr>
          <a:xfrm>
            <a:off x="1296160" y="2097855"/>
            <a:ext cx="6551700" cy="477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i="0" lang="en-GB" sz="2500" u="none" cap="none" strike="noStrike">
                <a:solidFill>
                  <a:schemeClr val="dk1"/>
                </a:solidFill>
                <a:latin typeface="Lato"/>
                <a:ea typeface="Lato"/>
                <a:cs typeface="Lato"/>
                <a:sym typeface="Lato"/>
              </a:rPr>
              <a:t>Subject: Computing</a:t>
            </a:r>
            <a:endParaRPr i="0" sz="2500" u="none" cap="none" strike="noStrike">
              <a:solidFill>
                <a:schemeClr val="dk1"/>
              </a:solidFill>
              <a:latin typeface="Lato"/>
              <a:ea typeface="Lato"/>
              <a:cs typeface="Lato"/>
              <a:sym typeface="Lato"/>
            </a:endParaRPr>
          </a:p>
        </p:txBody>
      </p:sp>
      <p:pic>
        <p:nvPicPr>
          <p:cNvPr id="70" name="Google Shape;70;p1"/>
          <p:cNvPicPr preferRelativeResize="0"/>
          <p:nvPr/>
        </p:nvPicPr>
        <p:blipFill>
          <a:blip r:embed="rId3">
            <a:alphaModFix/>
          </a:blip>
          <a:stretch>
            <a:fillRect/>
          </a:stretch>
        </p:blipFill>
        <p:spPr>
          <a:xfrm>
            <a:off x="2552637" y="3051700"/>
            <a:ext cx="4038725" cy="25636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graphicFrame>
        <p:nvGraphicFramePr>
          <p:cNvPr id="131" name="Google Shape;131;p10"/>
          <p:cNvGraphicFramePr/>
          <p:nvPr/>
        </p:nvGraphicFramePr>
        <p:xfrm>
          <a:off x="334729" y="833061"/>
          <a:ext cx="3000000" cy="3000000"/>
        </p:xfrm>
        <a:graphic>
          <a:graphicData uri="http://schemas.openxmlformats.org/drawingml/2006/table">
            <a:tbl>
              <a:tblPr bandRow="1" firstRow="1">
                <a:noFill/>
                <a:tableStyleId>{2EE312C7-77A3-472A-9F0B-BD7863BF61BF}</a:tableStyleId>
              </a:tblPr>
              <a:tblGrid>
                <a:gridCol w="2717125"/>
                <a:gridCol w="5757425"/>
              </a:tblGrid>
              <a:tr h="37085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What impact have you had on the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 curriculum being delivered at your school?</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708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have you set out to ensure Computing is taught to a very high standard?</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define high expectations?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are you providing leadership by example?</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monitor and evaluate the quality of education provided in Computing?</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What CPD (including research) have you received for your leadership role this year?</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708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keep abreast of the latest research into teaching Computing at KS1 and KS2?</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 you (or the school) belong to any Computing forum?</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confident are you leading Computing across the whole school?</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If you are making use of experts, how are class teachers’ personal skills being enhanced?</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32" name="Google Shape;132;p10"/>
          <p:cNvSpPr/>
          <p:nvPr/>
        </p:nvSpPr>
        <p:spPr>
          <a:xfrm>
            <a:off x="368200" y="559125"/>
            <a:ext cx="21258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33" name="Google Shape;133;p10"/>
          <p:cNvSpPr txBox="1"/>
          <p:nvPr/>
        </p:nvSpPr>
        <p:spPr>
          <a:xfrm>
            <a:off x="368200" y="191450"/>
            <a:ext cx="22191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Leadership: 1</a:t>
            </a:r>
            <a:endParaRPr b="1" sz="3200">
              <a:solidFill>
                <a:srgbClr val="000000"/>
              </a:solidFill>
              <a:latin typeface="Caveat"/>
              <a:ea typeface="Caveat"/>
              <a:cs typeface="Caveat"/>
              <a:sym typeface="Cavea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graphicFrame>
        <p:nvGraphicFramePr>
          <p:cNvPr id="138" name="Google Shape;138;p11"/>
          <p:cNvGraphicFramePr/>
          <p:nvPr/>
        </p:nvGraphicFramePr>
        <p:xfrm>
          <a:off x="356775" y="819355"/>
          <a:ext cx="3000000" cy="3000000"/>
        </p:xfrm>
        <a:graphic>
          <a:graphicData uri="http://schemas.openxmlformats.org/drawingml/2006/table">
            <a:tbl>
              <a:tblPr bandRow="1" firstRow="1">
                <a:noFill/>
                <a:tableStyleId>{2EE312C7-77A3-472A-9F0B-BD7863BF61BF}</a:tableStyleId>
              </a:tblPr>
              <a:tblGrid>
                <a:gridCol w="2670125"/>
                <a:gridCol w="5760325"/>
              </a:tblGrid>
              <a:tr h="48770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have you communicated changes/ alterations to the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 curriculum to the staff and leadership team?</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708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often is the Computing curriculum reviewed?</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communicate amendments or alterations to the Computing curriculum to staff, governors and to parents?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t/>
                      </a:r>
                      <a:endParaRPr i="1" sz="12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What are you priorities for next year?</a:t>
                      </a:r>
                      <a:r>
                        <a:rPr lang="en-GB" sz="1300">
                          <a:latin typeface="Lato"/>
                          <a:ea typeface="Lato"/>
                          <a:cs typeface="Lato"/>
                          <a:sym typeface="Lato"/>
                        </a:rPr>
                        <a:t> </a:t>
                      </a:r>
                      <a:r>
                        <a:rPr b="1" lang="en-GB" sz="1300" u="none" cap="none" strike="noStrike">
                          <a:solidFill>
                            <a:schemeClr val="lt1"/>
                          </a:solidFill>
                          <a:latin typeface="Lato"/>
                          <a:ea typeface="Lato"/>
                          <a:cs typeface="Lato"/>
                          <a:sym typeface="Lato"/>
                        </a:rPr>
                        <a:t>How have you identified these?</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708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go about identifying what has gone well and what has not?</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set about creating a priority list?</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collect evidence to support your findings?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39" name="Google Shape;139;p11"/>
          <p:cNvSpPr/>
          <p:nvPr/>
        </p:nvSpPr>
        <p:spPr>
          <a:xfrm>
            <a:off x="368200" y="559125"/>
            <a:ext cx="21258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40" name="Google Shape;140;p11"/>
          <p:cNvSpPr txBox="1"/>
          <p:nvPr/>
        </p:nvSpPr>
        <p:spPr>
          <a:xfrm>
            <a:off x="368200" y="191450"/>
            <a:ext cx="22191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Leadership: 2</a:t>
            </a:r>
            <a:endParaRPr b="1" sz="3200">
              <a:solidFill>
                <a:srgbClr val="000000"/>
              </a:solidFill>
              <a:latin typeface="Caveat"/>
              <a:ea typeface="Caveat"/>
              <a:cs typeface="Caveat"/>
              <a:sym typeface="Cavea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2"/>
          <p:cNvSpPr/>
          <p:nvPr/>
        </p:nvSpPr>
        <p:spPr>
          <a:xfrm>
            <a:off x="368199" y="559125"/>
            <a:ext cx="27138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76" name="Google Shape;76;p2"/>
          <p:cNvSpPr txBox="1"/>
          <p:nvPr/>
        </p:nvSpPr>
        <p:spPr>
          <a:xfrm>
            <a:off x="368200" y="181200"/>
            <a:ext cx="28530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Intent</a:t>
            </a:r>
            <a:endParaRPr>
              <a:solidFill>
                <a:srgbClr val="000000"/>
              </a:solidFill>
              <a:latin typeface="Caveat"/>
              <a:ea typeface="Caveat"/>
              <a:cs typeface="Caveat"/>
              <a:sym typeface="Caveat"/>
            </a:endParaRPr>
          </a:p>
        </p:txBody>
      </p:sp>
      <p:graphicFrame>
        <p:nvGraphicFramePr>
          <p:cNvPr id="77" name="Google Shape;77;p2"/>
          <p:cNvGraphicFramePr/>
          <p:nvPr/>
        </p:nvGraphicFramePr>
        <p:xfrm>
          <a:off x="368189" y="858283"/>
          <a:ext cx="3000000" cy="3000000"/>
        </p:xfrm>
        <a:graphic>
          <a:graphicData uri="http://schemas.openxmlformats.org/drawingml/2006/table">
            <a:tbl>
              <a:tblPr bandRow="1" firstRow="1">
                <a:noFill/>
                <a:tableStyleId>{2EE312C7-77A3-472A-9F0B-BD7863BF61BF}</a:tableStyleId>
              </a:tblPr>
              <a:tblGrid>
                <a:gridCol w="2793150"/>
                <a:gridCol w="5636600"/>
              </a:tblGrid>
              <a:tr h="35325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does the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 curriculum take account of the context of your pupils?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53250">
                <a:tc rowSpan="5">
                  <a:txBody>
                    <a:bodyPr/>
                    <a:lstStyle/>
                    <a:p>
                      <a:pPr indent="0" lvl="0" marL="0" marR="0" rtl="0" algn="l">
                        <a:lnSpc>
                          <a:spcPct val="115000"/>
                        </a:lnSpc>
                        <a:spcBef>
                          <a:spcPts val="0"/>
                        </a:spcBef>
                        <a:spcAft>
                          <a:spcPts val="0"/>
                        </a:spcAft>
                        <a:buClr>
                          <a:srgbClr val="000000"/>
                        </a:buClr>
                        <a:buSzPts val="1100"/>
                        <a:buFont typeface="Arial"/>
                        <a:buNone/>
                      </a:pPr>
                      <a:r>
                        <a:rPr i="1" lang="en-GB" sz="1000" u="none" cap="none" strike="noStrike">
                          <a:latin typeface="Lato"/>
                          <a:ea typeface="Lato"/>
                          <a:cs typeface="Lato"/>
                          <a:sym typeface="Lato"/>
                        </a:rPr>
                        <a:t>In this section you are expected to show that you have excellent awareness of the pupils that attend your school. This includes having a full understanding of issues linked to their cultural capital. For example, what access do pupils have to technology at home?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rPr i="1" lang="en-GB" sz="1000" u="none" cap="none" strike="noStrike">
                          <a:latin typeface="Lato"/>
                          <a:ea typeface="Lato"/>
                          <a:cs typeface="Lato"/>
                          <a:sym typeface="Lato"/>
                        </a:rPr>
                        <a:t>Identify how this knowledge has helped you make amendments to the Computing</a:t>
                      </a:r>
                      <a:r>
                        <a:rPr i="1" lang="en-GB" sz="1000" u="none" cap="none" strike="noStrike">
                          <a:solidFill>
                            <a:schemeClr val="dk1"/>
                          </a:solidFill>
                          <a:latin typeface="Lato"/>
                          <a:ea typeface="Lato"/>
                          <a:cs typeface="Lato"/>
                          <a:sym typeface="Lato"/>
                        </a:rPr>
                        <a:t> </a:t>
                      </a:r>
                      <a:r>
                        <a:rPr i="1" lang="en-GB" sz="1000" u="none" cap="none" strike="noStrike">
                          <a:latin typeface="Lato"/>
                          <a:ea typeface="Lato"/>
                          <a:cs typeface="Lato"/>
                          <a:sym typeface="Lato"/>
                        </a:rPr>
                        <a:t>curriculum.</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32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32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919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9197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52462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does the Computing curriculum ensure that pupils are building on prior learning and sequentially improving their knowledge as they get older?</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70875">
                <a:tc rowSpan="6">
                  <a:txBody>
                    <a:bodyPr/>
                    <a:lstStyle/>
                    <a:p>
                      <a:pPr indent="0" lvl="0" marL="0" marR="0" rtl="0" algn="l">
                        <a:lnSpc>
                          <a:spcPct val="115000"/>
                        </a:lnSpc>
                        <a:spcBef>
                          <a:spcPts val="0"/>
                        </a:spcBef>
                        <a:spcAft>
                          <a:spcPts val="0"/>
                        </a:spcAft>
                        <a:buClr>
                          <a:srgbClr val="000000"/>
                        </a:buClr>
                        <a:buSzPts val="1100"/>
                        <a:buFont typeface="Arial"/>
                        <a:buNone/>
                      </a:pPr>
                      <a:r>
                        <a:rPr i="1" lang="en-GB" sz="1000" u="none" cap="none" strike="noStrike">
                          <a:latin typeface="Lato"/>
                          <a:ea typeface="Lato"/>
                          <a:cs typeface="Lato"/>
                          <a:sym typeface="Lato"/>
                        </a:rPr>
                        <a:t>Ensure that you have a clear progression plan which starts at EYFS and moves on to Year 6.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rPr i="1" lang="en-GB" sz="1000" u="none" cap="none" strike="noStrike">
                          <a:latin typeface="Lato"/>
                          <a:ea typeface="Lato"/>
                          <a:cs typeface="Lato"/>
                          <a:sym typeface="Lato"/>
                        </a:rPr>
                        <a:t>Within the overall plan you should have created strands, such as algorithms, databases, communication, and online safety. You should demonstrate how new learning supports pupils’ prior learning and understanding.</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rPr i="1" lang="en-GB" sz="1000" u="none" cap="none" strike="noStrike">
                          <a:latin typeface="Lato"/>
                          <a:ea typeface="Lato"/>
                          <a:cs typeface="Lato"/>
                          <a:sym typeface="Lato"/>
                        </a:rPr>
                        <a:t>This needs to be done from EYFS onwards.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graphicFrame>
        <p:nvGraphicFramePr>
          <p:cNvPr id="82" name="Google Shape;82;p3"/>
          <p:cNvGraphicFramePr/>
          <p:nvPr/>
        </p:nvGraphicFramePr>
        <p:xfrm>
          <a:off x="368200" y="837503"/>
          <a:ext cx="3000000" cy="3000000"/>
        </p:xfrm>
        <a:graphic>
          <a:graphicData uri="http://schemas.openxmlformats.org/drawingml/2006/table">
            <a:tbl>
              <a:tblPr bandRow="1" firstRow="1">
                <a:noFill/>
                <a:tableStyleId>{2EE312C7-77A3-472A-9F0B-BD7863BF61BF}</a:tableStyleId>
              </a:tblPr>
              <a:tblGrid>
                <a:gridCol w="2712475"/>
                <a:gridCol w="5696475"/>
              </a:tblGrid>
              <a:tr h="541825">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does the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 curriculum take account of the needs of all pupils, including your most disadvantaged and SEND pupils?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883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Look for evidence of differentiation by support and challenge.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On the whole, the content should be the same for all pupils. Is there any evidence of making use of links to self or previous Computing learning to maximise opportunity for retention.</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are you making use of IT to support SEND pupils?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What about pupils from disadvantaged backgrounds who may not be able to access IT resources from home?</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883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883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883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883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883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54182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do you ensure that the Computing curriculum guarantees that pupils in Years 2 and 6 have full coverage which is not lessened by the amount of additional time given to English and maths?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88350">
                <a:tc rowSpan="4">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This should be a quick check to ensure that, particularly in Year 6, all planned Computing units are covered and the focus on reading, writing and maths SATs has not meant that Computing is reduced or rushed. </a:t>
                      </a:r>
                      <a:endParaRPr sz="12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883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883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883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83" name="Google Shape;83;p3"/>
          <p:cNvSpPr/>
          <p:nvPr/>
        </p:nvSpPr>
        <p:spPr>
          <a:xfrm>
            <a:off x="368200" y="559125"/>
            <a:ext cx="30402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84" name="Google Shape;84;p3"/>
          <p:cNvSpPr txBox="1"/>
          <p:nvPr/>
        </p:nvSpPr>
        <p:spPr>
          <a:xfrm>
            <a:off x="368200" y="181200"/>
            <a:ext cx="30861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Intent 2</a:t>
            </a:r>
            <a:endParaRPr>
              <a:solidFill>
                <a:srgbClr val="000000"/>
              </a:solidFill>
              <a:latin typeface="Caveat"/>
              <a:ea typeface="Caveat"/>
              <a:cs typeface="Caveat"/>
              <a:sym typeface="Cavea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4"/>
          <p:cNvSpPr/>
          <p:nvPr/>
        </p:nvSpPr>
        <p:spPr>
          <a:xfrm>
            <a:off x="368200" y="559125"/>
            <a:ext cx="40065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90" name="Google Shape;90;p4"/>
          <p:cNvSpPr txBox="1"/>
          <p:nvPr/>
        </p:nvSpPr>
        <p:spPr>
          <a:xfrm>
            <a:off x="368200" y="191461"/>
            <a:ext cx="45051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Implementation</a:t>
            </a:r>
            <a:endParaRPr b="1" sz="3200">
              <a:solidFill>
                <a:srgbClr val="000000"/>
              </a:solidFill>
              <a:latin typeface="Caveat"/>
              <a:ea typeface="Caveat"/>
              <a:cs typeface="Caveat"/>
              <a:sym typeface="Caveat"/>
            </a:endParaRPr>
          </a:p>
        </p:txBody>
      </p:sp>
      <p:graphicFrame>
        <p:nvGraphicFramePr>
          <p:cNvPr id="91" name="Google Shape;91;p4"/>
          <p:cNvGraphicFramePr/>
          <p:nvPr/>
        </p:nvGraphicFramePr>
        <p:xfrm>
          <a:off x="352073" y="832367"/>
          <a:ext cx="3000000" cy="3000000"/>
        </p:xfrm>
        <a:graphic>
          <a:graphicData uri="http://schemas.openxmlformats.org/drawingml/2006/table">
            <a:tbl>
              <a:tblPr bandRow="1" firstRow="1">
                <a:noFill/>
                <a:tableStyleId>{2EE312C7-77A3-472A-9F0B-BD7863BF61BF}</a:tableStyleId>
              </a:tblPr>
              <a:tblGrid>
                <a:gridCol w="2778775"/>
                <a:gridCol w="5650975"/>
              </a:tblGrid>
              <a:tr h="50555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 ensure that the staff’s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 subject knowledge is strong and secure enough to deliver motivating and exciting lessons?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1980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 staff come across as confident when delivering Computing lessons?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confident are those teachers who confess to their own Computing skills and understanding being poor or ordinary? What support is available for these staff?</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they support learning? Are staff prepared to move away from the prepared plan if the lesson demands?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198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198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198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198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198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505550">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does the Computing curriculum provide opportunities for pupils to make learning links to prior learning and their own personal experiences?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5740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time for pupils to retrieve learning from previous lessons and is this consistently built into the learning?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For example, what they already know about algorithms, communication, databases, online safety, etc.?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What about children that have access to computers and other technologies at home? </a:t>
                      </a:r>
                      <a:endParaRPr i="1"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Our </a:t>
                      </a:r>
                      <a:r>
                        <a:rPr i="1" lang="en-GB" sz="1000" u="sng" cap="none" strike="noStrike">
                          <a:solidFill>
                            <a:schemeClr val="hlink"/>
                          </a:solidFill>
                          <a:latin typeface="Lato"/>
                          <a:ea typeface="Lato"/>
                          <a:cs typeface="Lato"/>
                          <a:sym typeface="Lato"/>
                          <a:hlinkClick r:id="rId3"/>
                        </a:rPr>
                        <a:t>Knowledge O</a:t>
                      </a:r>
                      <a:r>
                        <a:rPr i="1" lang="en-GB" sz="1000" u="sng">
                          <a:solidFill>
                            <a:schemeClr val="hlink"/>
                          </a:solidFill>
                          <a:latin typeface="Lato"/>
                          <a:ea typeface="Lato"/>
                          <a:cs typeface="Lato"/>
                          <a:sym typeface="Lato"/>
                          <a:hlinkClick r:id="rId4"/>
                        </a:rPr>
                        <a:t>rganisers</a:t>
                      </a:r>
                      <a:r>
                        <a:rPr i="1" lang="en-GB" sz="1000">
                          <a:latin typeface="Lato"/>
                          <a:ea typeface="Lato"/>
                          <a:cs typeface="Lato"/>
                          <a:sym typeface="Lato"/>
                        </a:rPr>
                        <a:t> can help with this.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740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740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740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740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740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graphicFrame>
        <p:nvGraphicFramePr>
          <p:cNvPr id="96" name="Google Shape;96;p5"/>
          <p:cNvGraphicFramePr/>
          <p:nvPr/>
        </p:nvGraphicFramePr>
        <p:xfrm>
          <a:off x="368202" y="819341"/>
          <a:ext cx="3000000" cy="3000000"/>
        </p:xfrm>
        <a:graphic>
          <a:graphicData uri="http://schemas.openxmlformats.org/drawingml/2006/table">
            <a:tbl>
              <a:tblPr bandRow="1" firstRow="1">
                <a:noFill/>
                <a:tableStyleId>{2EE312C7-77A3-472A-9F0B-BD7863BF61BF}</a:tableStyleId>
              </a:tblPr>
              <a:tblGrid>
                <a:gridCol w="2807000"/>
                <a:gridCol w="5632075"/>
              </a:tblGrid>
              <a:tr h="52095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is the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 curriculum guaranteeing that pupils will remember and retain for the long term key knowledge and skills?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4032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Are all staff using the agreed key knowledge and skills outline for Computing? We provide </a:t>
                      </a:r>
                      <a:r>
                        <a:rPr i="1" lang="en-GB" sz="1000" u="sng" cap="none" strike="noStrike">
                          <a:solidFill>
                            <a:schemeClr val="hlink"/>
                          </a:solidFill>
                          <a:latin typeface="Lato"/>
                          <a:ea typeface="Lato"/>
                          <a:cs typeface="Lato"/>
                          <a:sym typeface="Lato"/>
                          <a:hlinkClick r:id="rId3"/>
                        </a:rPr>
                        <a:t>Knowledge Organisers</a:t>
                      </a:r>
                      <a:r>
                        <a:rPr i="1" lang="en-GB" sz="1000" u="none" cap="none" strike="noStrike">
                          <a:latin typeface="Lato"/>
                          <a:ea typeface="Lato"/>
                          <a:cs typeface="Lato"/>
                          <a:sym typeface="Lato"/>
                        </a:rPr>
                        <a:t> that can help with this.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time given to retrieving previous knowledge from the subject and also personal knowledge (learning links)?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any time afforded to reflecting on the new learning at the end of units?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403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403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403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403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403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520950">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do formative and summative assessments in Computing help to recognise progress pupils are making and to identify gaps in their learning?</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682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Are the assessment procedures fit for purpose? We have specially designed </a:t>
                      </a:r>
                      <a:r>
                        <a:rPr i="1" lang="en-GB" sz="1000" u="sng">
                          <a:solidFill>
                            <a:schemeClr val="hlink"/>
                          </a:solidFill>
                          <a:latin typeface="Lato"/>
                          <a:ea typeface="Lato"/>
                          <a:cs typeface="Lato"/>
                          <a:sym typeface="Lato"/>
                          <a:hlinkClick r:id="rId4"/>
                        </a:rPr>
                        <a:t>assessment resources</a:t>
                      </a:r>
                      <a:r>
                        <a:rPr i="1" lang="en-GB" sz="1000">
                          <a:latin typeface="Lato"/>
                          <a:ea typeface="Lato"/>
                          <a:cs typeface="Lato"/>
                          <a:sym typeface="Lato"/>
                        </a:rPr>
                        <a:t> </a:t>
                      </a:r>
                      <a:r>
                        <a:rPr i="1" lang="en-GB" sz="1000">
                          <a:latin typeface="Lato"/>
                          <a:ea typeface="Lato"/>
                          <a:cs typeface="Lato"/>
                          <a:sym typeface="Lato"/>
                        </a:rPr>
                        <a:t>that can help.</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 they help to identify gaps in provision or in understanding?</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What happens if gaps are identified?</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Are you able to justify the assessments procedures and protocols in place?</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often are they reviewed?</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82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82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82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82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82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97" name="Google Shape;97;p5"/>
          <p:cNvSpPr/>
          <p:nvPr/>
        </p:nvSpPr>
        <p:spPr>
          <a:xfrm>
            <a:off x="368200" y="559125"/>
            <a:ext cx="43182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98" name="Google Shape;98;p5"/>
          <p:cNvSpPr txBox="1"/>
          <p:nvPr/>
        </p:nvSpPr>
        <p:spPr>
          <a:xfrm>
            <a:off x="368200" y="191450"/>
            <a:ext cx="48585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Implementation 2</a:t>
            </a:r>
            <a:endParaRPr b="1" sz="3200">
              <a:solidFill>
                <a:srgbClr val="000000"/>
              </a:solidFill>
              <a:latin typeface="Caveat"/>
              <a:ea typeface="Caveat"/>
              <a:cs typeface="Caveat"/>
              <a:sym typeface="Cavea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graphicFrame>
        <p:nvGraphicFramePr>
          <p:cNvPr id="103" name="Google Shape;103;p6"/>
          <p:cNvGraphicFramePr/>
          <p:nvPr/>
        </p:nvGraphicFramePr>
        <p:xfrm>
          <a:off x="368203" y="833055"/>
          <a:ext cx="3000000" cy="3000000"/>
        </p:xfrm>
        <a:graphic>
          <a:graphicData uri="http://schemas.openxmlformats.org/drawingml/2006/table">
            <a:tbl>
              <a:tblPr bandRow="1" firstRow="1">
                <a:noFill/>
                <a:tableStyleId>{2EE312C7-77A3-472A-9F0B-BD7863BF61BF}</a:tableStyleId>
              </a:tblPr>
              <a:tblGrid>
                <a:gridCol w="2706900"/>
                <a:gridCol w="5707250"/>
              </a:tblGrid>
              <a:tr h="51740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well are resources, including tools, used in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 to help pupils build on previous knowledge and ideas? </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708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well are Computing</a:t>
                      </a:r>
                      <a:r>
                        <a:rPr i="1" lang="en-GB" sz="1000" u="none" cap="none" strike="noStrike">
                          <a:solidFill>
                            <a:schemeClr val="dk1"/>
                          </a:solidFill>
                          <a:latin typeface="Lato"/>
                          <a:ea typeface="Lato"/>
                          <a:cs typeface="Lato"/>
                          <a:sym typeface="Lato"/>
                        </a:rPr>
                        <a:t> </a:t>
                      </a:r>
                      <a:r>
                        <a:rPr i="1" lang="en-GB" sz="1000" u="none" cap="none" strike="noStrike">
                          <a:latin typeface="Lato"/>
                          <a:ea typeface="Lato"/>
                          <a:cs typeface="Lato"/>
                          <a:sym typeface="Lato"/>
                        </a:rPr>
                        <a:t>resources used by staff across the school?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 you have specific room allocated or is there a mobile bank of computers and/or iPads available?</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a noticeable difference between KS1 and KS2?</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are staff deploying teaching assistants in Computing lessons?</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is the Computing curriculum developing pupils’ research and reading skills?</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708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much opportunity is provided for pupils to carry out their own research about tasks they are about to undertake?</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skilled are pupils in carrying out their own research?</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are pupils encouraged to read and research more in Computing?</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0850">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04" name="Google Shape;104;p6"/>
          <p:cNvSpPr/>
          <p:nvPr/>
        </p:nvSpPr>
        <p:spPr>
          <a:xfrm>
            <a:off x="368200" y="559125"/>
            <a:ext cx="43182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05" name="Google Shape;105;p6"/>
          <p:cNvSpPr txBox="1"/>
          <p:nvPr/>
        </p:nvSpPr>
        <p:spPr>
          <a:xfrm>
            <a:off x="368200" y="191450"/>
            <a:ext cx="48585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Implementation 3</a:t>
            </a:r>
            <a:endParaRPr b="1" sz="3200">
              <a:solidFill>
                <a:srgbClr val="000000"/>
              </a:solidFill>
              <a:latin typeface="Caveat"/>
              <a:ea typeface="Caveat"/>
              <a:cs typeface="Caveat"/>
              <a:sym typeface="Cavea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graphicFrame>
        <p:nvGraphicFramePr>
          <p:cNvPr id="110" name="Google Shape;110;p7"/>
          <p:cNvGraphicFramePr/>
          <p:nvPr/>
        </p:nvGraphicFramePr>
        <p:xfrm>
          <a:off x="368197" y="840121"/>
          <a:ext cx="3000000" cy="3000000"/>
        </p:xfrm>
        <a:graphic>
          <a:graphicData uri="http://schemas.openxmlformats.org/drawingml/2006/table">
            <a:tbl>
              <a:tblPr bandRow="1" firstRow="1">
                <a:noFill/>
                <a:tableStyleId>{2EE312C7-77A3-472A-9F0B-BD7863BF61BF}</a:tableStyleId>
              </a:tblPr>
              <a:tblGrid>
                <a:gridCol w="2752500"/>
                <a:gridCol w="5678600"/>
              </a:tblGrid>
              <a:tr h="363875">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well are staff ensuring that pupils have time to reflect on their learning in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72925">
                <a:tc rowSpan="5">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time provided for pupils to synthesise their learning before moving on to the next unit?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is this being managed across the school?</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 older pupils, in particular, use their Computing skills to help support other aspects of their learning?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t/>
                      </a:r>
                      <a:endParaRPr i="1" sz="12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29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29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729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72925">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387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well do staff ensure a balance between practical Computing learning and online safety?</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487075">
                <a:tc rowSpan="5">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there enough time provided for pupils to appreciate the potential dangers associated with Computing?</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aware are pupils of the </a:t>
                      </a:r>
                      <a:r>
                        <a:rPr i="1" lang="en-GB" sz="1000">
                          <a:latin typeface="Lato"/>
                          <a:ea typeface="Lato"/>
                          <a:cs typeface="Lato"/>
                          <a:sym typeface="Lato"/>
                        </a:rPr>
                        <a:t>risks</a:t>
                      </a:r>
                      <a:r>
                        <a:rPr i="1" lang="en-GB" sz="1000" u="none" cap="none" strike="noStrike">
                          <a:latin typeface="Lato"/>
                          <a:ea typeface="Lato"/>
                          <a:cs typeface="Lato"/>
                          <a:sym typeface="Lato"/>
                        </a:rPr>
                        <a:t> of the internet and the potential dangers of social media?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a:latin typeface="Lato"/>
                          <a:ea typeface="Lato"/>
                          <a:cs typeface="Lato"/>
                          <a:sym typeface="Lato"/>
                        </a:rPr>
                        <a:t>We have an </a:t>
                      </a:r>
                      <a:r>
                        <a:rPr i="1" lang="en-GB" sz="1000" u="sng">
                          <a:solidFill>
                            <a:schemeClr val="hlink"/>
                          </a:solidFill>
                          <a:latin typeface="Lato"/>
                          <a:ea typeface="Lato"/>
                          <a:cs typeface="Lato"/>
                          <a:sym typeface="Lato"/>
                          <a:hlinkClick r:id="rId3"/>
                        </a:rPr>
                        <a:t>online safety</a:t>
                      </a:r>
                      <a:r>
                        <a:rPr i="1" lang="en-GB" sz="1000">
                          <a:latin typeface="Lato"/>
                          <a:ea typeface="Lato"/>
                          <a:cs typeface="Lato"/>
                          <a:sym typeface="Lato"/>
                        </a:rPr>
                        <a:t> guide that can help with this.</a:t>
                      </a:r>
                      <a:endParaRPr i="1"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t/>
                      </a:r>
                      <a:endParaRPr i="1" sz="12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t/>
                      </a:r>
                      <a:endParaRPr i="1" sz="12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t/>
                      </a:r>
                      <a:endParaRPr i="1" sz="12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4870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4870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4870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4870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bl>
          </a:graphicData>
        </a:graphic>
      </p:graphicFrame>
      <p:sp>
        <p:nvSpPr>
          <p:cNvPr id="111" name="Google Shape;111;p7"/>
          <p:cNvSpPr/>
          <p:nvPr/>
        </p:nvSpPr>
        <p:spPr>
          <a:xfrm>
            <a:off x="368200" y="559125"/>
            <a:ext cx="43182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12" name="Google Shape;112;p7"/>
          <p:cNvSpPr txBox="1"/>
          <p:nvPr/>
        </p:nvSpPr>
        <p:spPr>
          <a:xfrm>
            <a:off x="368200" y="191450"/>
            <a:ext cx="48585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Implementation 4</a:t>
            </a:r>
            <a:endParaRPr b="1" sz="3200">
              <a:solidFill>
                <a:srgbClr val="000000"/>
              </a:solidFill>
              <a:latin typeface="Caveat"/>
              <a:ea typeface="Caveat"/>
              <a:cs typeface="Caveat"/>
              <a:sym typeface="Cavea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graphicFrame>
        <p:nvGraphicFramePr>
          <p:cNvPr id="117" name="Google Shape;117;p8"/>
          <p:cNvGraphicFramePr/>
          <p:nvPr/>
        </p:nvGraphicFramePr>
        <p:xfrm>
          <a:off x="368199" y="820330"/>
          <a:ext cx="3000000" cy="3000000"/>
        </p:xfrm>
        <a:graphic>
          <a:graphicData uri="http://schemas.openxmlformats.org/drawingml/2006/table">
            <a:tbl>
              <a:tblPr bandRow="1" firstRow="1">
                <a:noFill/>
                <a:tableStyleId>{2EE312C7-77A3-472A-9F0B-BD7863BF61BF}</a:tableStyleId>
              </a:tblPr>
              <a:tblGrid>
                <a:gridCol w="3028775"/>
                <a:gridCol w="5394375"/>
              </a:tblGrid>
              <a:tr h="35345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 you know that pupils are making positive progress in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5345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measure progress within lessons in Computing?</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measure progress over time in Computing?</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know how many pupils are attaining at the level expected at the end of each year? </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do you measure pupils knowing and remembering more?</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34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34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34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534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5345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548575">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Which aspect(s) of the Computing curriculum seems strongest, and why?</a:t>
                      </a:r>
                      <a:endParaRPr sz="1300" u="none" cap="none" strike="noStrike">
                        <a:latin typeface="Lato"/>
                        <a:ea typeface="Lato"/>
                        <a:cs typeface="Lato"/>
                        <a:sym typeface="Lato"/>
                      </a:endParaRPr>
                    </a:p>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Is there an aspect of Computing that needs further development?</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Looking at different aspects of Computing (algorithms, communication, use of internet, online safety, etc.), is there evidence of strengths and weaknesses in any?</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Does this vary across key stages and year groups?</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What about across the curriculum?</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18" name="Google Shape;118;p8"/>
          <p:cNvSpPr/>
          <p:nvPr/>
        </p:nvSpPr>
        <p:spPr>
          <a:xfrm>
            <a:off x="368200" y="559125"/>
            <a:ext cx="29154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19" name="Google Shape;119;p8"/>
          <p:cNvSpPr txBox="1"/>
          <p:nvPr/>
        </p:nvSpPr>
        <p:spPr>
          <a:xfrm>
            <a:off x="368200" y="191450"/>
            <a:ext cx="31857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Impact</a:t>
            </a:r>
            <a:endParaRPr b="1" sz="3200">
              <a:solidFill>
                <a:srgbClr val="000000"/>
              </a:solidFill>
              <a:latin typeface="Caveat"/>
              <a:ea typeface="Caveat"/>
              <a:cs typeface="Caveat"/>
              <a:sym typeface="Cavea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graphicFrame>
        <p:nvGraphicFramePr>
          <p:cNvPr id="124" name="Google Shape;124;p9"/>
          <p:cNvGraphicFramePr/>
          <p:nvPr/>
        </p:nvGraphicFramePr>
        <p:xfrm>
          <a:off x="354072" y="850521"/>
          <a:ext cx="3000000" cy="3000000"/>
        </p:xfrm>
        <a:graphic>
          <a:graphicData uri="http://schemas.openxmlformats.org/drawingml/2006/table">
            <a:tbl>
              <a:tblPr bandRow="1" firstRow="1">
                <a:noFill/>
                <a:tableStyleId>{2EE312C7-77A3-472A-9F0B-BD7863BF61BF}</a:tableStyleId>
              </a:tblPr>
              <a:tblGrid>
                <a:gridCol w="2844500"/>
                <a:gridCol w="5591350"/>
              </a:tblGrid>
              <a:tr h="517400">
                <a:tc gridSpan="2">
                  <a:txBody>
                    <a:bodyPr/>
                    <a:lstStyle/>
                    <a:p>
                      <a:pPr indent="0" lvl="0" marL="0" marR="0" rtl="0" algn="l">
                        <a:lnSpc>
                          <a:spcPct val="115000"/>
                        </a:lnSpc>
                        <a:spcBef>
                          <a:spcPts val="0"/>
                        </a:spcBef>
                        <a:spcAft>
                          <a:spcPts val="0"/>
                        </a:spcAft>
                        <a:buClr>
                          <a:srgbClr val="000000"/>
                        </a:buClr>
                        <a:buSzPts val="1400"/>
                        <a:buFont typeface="Arial"/>
                        <a:buNone/>
                      </a:pPr>
                      <a:r>
                        <a:rPr lang="en-GB" sz="1300" u="none" cap="none" strike="noStrike">
                          <a:solidFill>
                            <a:schemeClr val="lt1"/>
                          </a:solidFill>
                          <a:latin typeface="Lato"/>
                          <a:ea typeface="Lato"/>
                          <a:cs typeface="Lato"/>
                          <a:sym typeface="Lato"/>
                        </a:rPr>
                        <a:t>How do you ensure that pupils’ mathematical, reading and writing skills are being enhanced within the </a:t>
                      </a:r>
                      <a:r>
                        <a:rPr lang="en-GB" sz="1300" u="none" cap="none" strike="noStrike">
                          <a:latin typeface="Lato"/>
                          <a:ea typeface="Lato"/>
                          <a:cs typeface="Lato"/>
                          <a:sym typeface="Lato"/>
                        </a:rPr>
                        <a:t>Computing</a:t>
                      </a:r>
                      <a:r>
                        <a:rPr lang="en-GB" sz="1300" u="none" cap="none" strike="noStrike">
                          <a:solidFill>
                            <a:schemeClr val="lt1"/>
                          </a:solidFill>
                          <a:latin typeface="Lato"/>
                          <a:ea typeface="Lato"/>
                          <a:cs typeface="Lato"/>
                          <a:sym typeface="Lato"/>
                        </a:rPr>
                        <a:t> curriculum?</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63300">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When required, what is the quality of explanations in Computing?</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Are pupils reading widely when researching?</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Is maximum opportunity taken to use mathematical skills in Computing? </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33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33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33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33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3300">
                <a:tc vMerge="1"/>
                <a:tc>
                  <a:txBody>
                    <a:bodyPr/>
                    <a:lstStyle/>
                    <a:p>
                      <a:pPr indent="0" lvl="0" marL="0" marR="0" rtl="0" algn="l">
                        <a:lnSpc>
                          <a:spcPct val="115000"/>
                        </a:lnSpc>
                        <a:spcBef>
                          <a:spcPts val="0"/>
                        </a:spcBef>
                        <a:spcAft>
                          <a:spcPts val="0"/>
                        </a:spcAft>
                        <a:buClr>
                          <a:srgbClr val="000000"/>
                        </a:buClr>
                        <a:buSzPts val="1400"/>
                        <a:buFont typeface="Arial"/>
                        <a:buNone/>
                      </a:pPr>
                      <a:r>
                        <a:t/>
                      </a:r>
                      <a:endParaRPr b="1" sz="14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3300">
                <a:tc gridSpan="2">
                  <a:txBody>
                    <a:bodyPr/>
                    <a:lstStyle/>
                    <a:p>
                      <a:pPr indent="0" lvl="0" marL="0" marR="0" rtl="0" algn="l">
                        <a:lnSpc>
                          <a:spcPct val="115000"/>
                        </a:lnSpc>
                        <a:spcBef>
                          <a:spcPts val="0"/>
                        </a:spcBef>
                        <a:spcAft>
                          <a:spcPts val="0"/>
                        </a:spcAft>
                        <a:buClr>
                          <a:schemeClr val="lt1"/>
                        </a:buClr>
                        <a:buSzPts val="1400"/>
                        <a:buFont typeface="Century Gothic"/>
                        <a:buNone/>
                      </a:pPr>
                      <a:r>
                        <a:rPr b="1" lang="en-GB" sz="1300" u="none" cap="none" strike="noStrike">
                          <a:solidFill>
                            <a:schemeClr val="lt1"/>
                          </a:solidFill>
                          <a:latin typeface="Lato"/>
                          <a:ea typeface="Lato"/>
                          <a:cs typeface="Lato"/>
                          <a:sym typeface="Lato"/>
                        </a:rPr>
                        <a:t>How well prepared are pupils to take on the Computing curriculum in Key Stage 3?</a:t>
                      </a:r>
                      <a:endParaRPr sz="13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1789FC"/>
                    </a:solidFill>
                  </a:tcPr>
                </a:tc>
                <a:tc hMerge="1"/>
              </a:tr>
              <a:tr h="365775">
                <a:tc rowSpan="6">
                  <a:txBody>
                    <a:bodyPr/>
                    <a:lstStyle/>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How well do upper KS2 staff, in particular, know the requirements of the KS3 curriculum?</a:t>
                      </a:r>
                      <a:endParaRPr sz="1000" u="none" cap="none" strike="noStrike">
                        <a:latin typeface="Lato"/>
                        <a:ea typeface="Lato"/>
                        <a:cs typeface="Lato"/>
                        <a:sym typeface="Lato"/>
                      </a:endParaRPr>
                    </a:p>
                    <a:p>
                      <a:pPr indent="0" lvl="0" marL="0" marR="0" rtl="0" algn="l">
                        <a:lnSpc>
                          <a:spcPct val="115000"/>
                        </a:lnSpc>
                        <a:spcBef>
                          <a:spcPts val="0"/>
                        </a:spcBef>
                        <a:spcAft>
                          <a:spcPts val="0"/>
                        </a:spcAft>
                        <a:buClr>
                          <a:srgbClr val="000000"/>
                        </a:buClr>
                        <a:buSzPts val="1200"/>
                        <a:buFont typeface="Arial"/>
                        <a:buNone/>
                      </a:pPr>
                      <a:r>
                        <a:rPr i="1" lang="en-GB" sz="1000" u="none" cap="none" strike="noStrike">
                          <a:latin typeface="Lato"/>
                          <a:ea typeface="Lato"/>
                          <a:cs typeface="Lato"/>
                          <a:sym typeface="Lato"/>
                        </a:rPr>
                        <a:t>What links have been created between the school and secondary schools to ensure that pupils are well prepared for their KS3 Computing lessons? </a:t>
                      </a:r>
                      <a:endParaRPr sz="10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CCCCCC"/>
                    </a:solidFill>
                  </a:tcPr>
                </a:tc>
              </a:tr>
              <a:tr h="365775">
                <a:tc vMerge="1"/>
                <a:tc>
                  <a:txBody>
                    <a:bodyPr/>
                    <a:lstStyle/>
                    <a:p>
                      <a:pPr indent="0" lvl="0" marL="0" marR="0" rtl="0" algn="l">
                        <a:lnSpc>
                          <a:spcPct val="115000"/>
                        </a:lnSpc>
                        <a:spcBef>
                          <a:spcPts val="0"/>
                        </a:spcBef>
                        <a:spcAft>
                          <a:spcPts val="0"/>
                        </a:spcAft>
                        <a:buClr>
                          <a:srgbClr val="000000"/>
                        </a:buClr>
                        <a:buSzPts val="1800"/>
                        <a:buFont typeface="Arial"/>
                        <a:buNone/>
                      </a:pPr>
                      <a:r>
                        <a:t/>
                      </a:r>
                      <a:endParaRPr sz="1800" u="none" cap="none" strike="noStrike">
                        <a:latin typeface="Lato"/>
                        <a:ea typeface="Lato"/>
                        <a:cs typeface="Lato"/>
                        <a:sym typeface="Lato"/>
                      </a:endParaRPr>
                    </a:p>
                  </a:txBody>
                  <a:tcPr marT="45725" marB="45725" marR="91450" marL="91450">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EFEFEF"/>
                    </a:solidFill>
                  </a:tcPr>
                </a:tc>
              </a:tr>
            </a:tbl>
          </a:graphicData>
        </a:graphic>
      </p:graphicFrame>
      <p:sp>
        <p:nvSpPr>
          <p:cNvPr id="125" name="Google Shape;125;p9"/>
          <p:cNvSpPr/>
          <p:nvPr/>
        </p:nvSpPr>
        <p:spPr>
          <a:xfrm>
            <a:off x="368200" y="559125"/>
            <a:ext cx="3185700" cy="187500"/>
          </a:xfrm>
          <a:prstGeom prst="roundRect">
            <a:avLst>
              <a:gd fmla="val 50000" name="adj"/>
            </a:avLst>
          </a:prstGeom>
          <a:solidFill>
            <a:srgbClr val="FFEA28"/>
          </a:solidFill>
          <a:ln>
            <a:noFill/>
          </a:ln>
        </p:spPr>
        <p:txBody>
          <a:bodyPr anchorCtr="0" anchor="ctr" bIns="100450" lIns="100450" spcFirstLastPara="1" rIns="100450" wrap="square" tIns="100450">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126" name="Google Shape;126;p9"/>
          <p:cNvSpPr txBox="1"/>
          <p:nvPr/>
        </p:nvSpPr>
        <p:spPr>
          <a:xfrm>
            <a:off x="368200" y="191450"/>
            <a:ext cx="3258300" cy="627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GB" sz="3200">
                <a:solidFill>
                  <a:srgbClr val="000000"/>
                </a:solidFill>
                <a:latin typeface="Caveat"/>
                <a:ea typeface="Caveat"/>
                <a:cs typeface="Caveat"/>
                <a:sym typeface="Caveat"/>
              </a:rPr>
              <a:t>Curriculum Impact 2</a:t>
            </a:r>
            <a:endParaRPr b="1" sz="3200">
              <a:solidFill>
                <a:srgbClr val="000000"/>
              </a:solidFill>
              <a:latin typeface="Caveat"/>
              <a:ea typeface="Caveat"/>
              <a:cs typeface="Caveat"/>
              <a:sym typeface="Caveat"/>
            </a:endParaRPr>
          </a:p>
        </p:txBody>
      </p:sp>
    </p:spTree>
  </p:cSld>
  <p:clrMapOvr>
    <a:masterClrMapping/>
  </p:clrMapOvr>
</p:sld>
</file>

<file path=ppt/theme/theme1.xml><?xml version="1.0" encoding="utf-8"?>
<a:theme xmlns:a="http://schemas.openxmlformats.org/drawingml/2006/main" xmlns:r="http://schemas.openxmlformats.org/officeDocument/2006/relationships" name="Child_Computing_KapowPrimary202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2021-03-21T11:28:38Z</dcterms:created>
  <dc:creator>Clive Davies</dc:creator>
</cp:coreProperties>
</file>