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906000" cy="6858000" type="A4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veat" panose="00000500000000000000" pitchFamily="2" charset="0"/>
      <p:regular r:id="rId28"/>
      <p:bold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Quicksand Light" pitchFamily="2" charset="0"/>
      <p:regular r:id="rId34"/>
      <p:bold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ckwell" panose="020606030202050204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c0Vp20WAasVOkdS78/Fd17/Y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a9022a7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c8a9022a7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c8a9022a7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8a9022a7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c8a9022a7e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c8a9022a7e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a9022a7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c8a9022a7e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c8a9022a7e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8a9022a7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c8a9022a7e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c8a9022a7e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8a9022a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c8a9022a7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 have added this to the zoom poll- Heather.</a:t>
            </a:r>
            <a:endParaRPr/>
          </a:p>
        </p:txBody>
      </p:sp>
      <p:sp>
        <p:nvSpPr>
          <p:cNvPr id="87" name="Google Shape;87;gc8a9022a7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8a9022a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c8a9022a7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c8a9022a7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1"/>
              <a:buFont typeface="Quicksand Light"/>
              <a:buNone/>
              <a:defRPr sz="396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585"/>
              <a:buNone/>
              <a:defRPr sz="1585"/>
            </a:lvl1pPr>
            <a:lvl2pPr lvl="1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2pPr>
            <a:lvl3pPr lvl="2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  <a:defRPr sz="1189"/>
            </a:lvl3pPr>
            <a:lvl4pPr lvl="3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4pPr>
            <a:lvl5pPr lvl="4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5pPr>
            <a:lvl6pPr lvl="5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6pPr>
            <a:lvl7pPr lvl="6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7pPr>
            <a:lvl8pPr lvl="7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8pPr>
            <a:lvl9pPr lvl="8" algn="ctr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7613085" y="588450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733"/>
              </a:spcBef>
              <a:spcAft>
                <a:spcPts val="17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92"/>
              <a:buFont typeface="Lato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75879" y="1709745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1"/>
              <a:buFont typeface="Quicksand Light"/>
              <a:buNone/>
              <a:defRPr sz="396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675879" y="4589470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rgbClr val="888888"/>
              </a:buClr>
              <a:buSzPts val="1585"/>
              <a:buNone/>
              <a:defRPr sz="1585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320"/>
              <a:buNone/>
              <a:defRPr sz="132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189"/>
              <a:buNone/>
              <a:defRPr sz="118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056"/>
              <a:buNone/>
              <a:defRPr sz="105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056"/>
              <a:buNone/>
              <a:defRPr sz="105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056"/>
              <a:buNone/>
              <a:defRPr sz="105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056"/>
              <a:buNone/>
              <a:defRPr sz="105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056"/>
              <a:buNone/>
              <a:defRPr sz="105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rgbClr val="888888"/>
              </a:buClr>
              <a:buSzPts val="1056"/>
              <a:buNone/>
              <a:defRPr sz="105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585"/>
              <a:buNone/>
              <a:defRPr sz="1585" b="1"/>
            </a:lvl1pPr>
            <a:lvl2pPr marL="914400" lvl="1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 b="1"/>
            </a:lvl2pPr>
            <a:lvl3pPr marL="1371600" lvl="2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  <a:defRPr sz="1189" b="1"/>
            </a:lvl3pPr>
            <a:lvl4pPr marL="1828800" lvl="3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4pPr>
            <a:lvl5pPr marL="2286000" lvl="4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5pPr>
            <a:lvl6pPr marL="2743200" lvl="5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6pPr>
            <a:lvl7pPr marL="3200400" lvl="6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7pPr>
            <a:lvl8pPr marL="3657600" lvl="7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8pPr>
            <a:lvl9pPr marL="4114800" lvl="8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585"/>
              <a:buNone/>
              <a:defRPr sz="1585" b="1"/>
            </a:lvl1pPr>
            <a:lvl2pPr marL="914400" lvl="1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 b="1"/>
            </a:lvl2pPr>
            <a:lvl3pPr marL="1371600" lvl="2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  <a:defRPr sz="1189" b="1"/>
            </a:lvl3pPr>
            <a:lvl4pPr marL="1828800" lvl="3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4pPr>
            <a:lvl5pPr marL="2286000" lvl="4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5pPr>
            <a:lvl6pPr marL="2743200" lvl="5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6pPr>
            <a:lvl7pPr marL="3200400" lvl="6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7pPr>
            <a:lvl8pPr marL="3657600" lvl="7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8pPr>
            <a:lvl9pPr marL="4114800" lvl="8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 b="1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82330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3"/>
              <a:buFont typeface="Quicksand Light"/>
              <a:buNone/>
              <a:defRPr sz="211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4211342" y="987432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2775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2113"/>
              <a:buChar char="•"/>
              <a:defRPr sz="2113"/>
            </a:lvl1pPr>
            <a:lvl2pPr marL="914400" lvl="1" indent="-345947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48"/>
              <a:buChar char="•"/>
              <a:defRPr sz="1848"/>
            </a:lvl2pPr>
            <a:lvl3pPr marL="1371600" lvl="2" indent="-329247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585"/>
              <a:buChar char="•"/>
              <a:defRPr sz="1585"/>
            </a:lvl3pPr>
            <a:lvl4pPr marL="1828800" lvl="3" indent="-312419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 sz="1320"/>
            </a:lvl4pPr>
            <a:lvl5pPr marL="2286000" lvl="4" indent="-31242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 sz="1320"/>
            </a:lvl5pPr>
            <a:lvl6pPr marL="2743200" lvl="5" indent="-31242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 sz="1320"/>
            </a:lvl6pPr>
            <a:lvl7pPr marL="3200400" lvl="6" indent="-31242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 sz="1320"/>
            </a:lvl7pPr>
            <a:lvl8pPr marL="3657600" lvl="7" indent="-31242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 sz="1320"/>
            </a:lvl8pPr>
            <a:lvl9pPr marL="4114800" lvl="8" indent="-31242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  <a:defRPr sz="132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682330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1pPr>
            <a:lvl2pPr marL="914400" lvl="1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925"/>
              <a:buNone/>
              <a:defRPr sz="925"/>
            </a:lvl2pPr>
            <a:lvl3pPr marL="1371600" lvl="2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792"/>
              <a:buNone/>
              <a:defRPr sz="792"/>
            </a:lvl3pPr>
            <a:lvl4pPr marL="1828800" lvl="3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4pPr>
            <a:lvl5pPr marL="2286000" lvl="4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5pPr>
            <a:lvl6pPr marL="2743200" lvl="5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6pPr>
            <a:lvl7pPr marL="3200400" lvl="6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7pPr>
            <a:lvl8pPr marL="3657600" lvl="7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8pPr>
            <a:lvl9pPr marL="4114800" lvl="8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682330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3"/>
              <a:buFont typeface="Quicksand Light"/>
              <a:buNone/>
              <a:defRPr sz="211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>
            <a:spLocks noGrp="1"/>
          </p:cNvSpPr>
          <p:nvPr>
            <p:ph type="pic" idx="2"/>
          </p:nvPr>
        </p:nvSpPr>
        <p:spPr>
          <a:xfrm>
            <a:off x="4211342" y="987432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2113"/>
              <a:buFont typeface="Arial"/>
              <a:buNone/>
              <a:defRPr sz="2113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848"/>
              <a:buFont typeface="Arial"/>
              <a:buNone/>
              <a:defRPr sz="1848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585"/>
              <a:buFont typeface="Arial"/>
              <a:buNone/>
              <a:defRPr sz="1585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682330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056"/>
              <a:buNone/>
              <a:defRPr sz="1056"/>
            </a:lvl1pPr>
            <a:lvl2pPr marL="914400" lvl="1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925"/>
              <a:buNone/>
              <a:defRPr sz="925"/>
            </a:lvl2pPr>
            <a:lvl3pPr marL="1371600" lvl="2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792"/>
              <a:buNone/>
              <a:defRPr sz="792"/>
            </a:lvl3pPr>
            <a:lvl4pPr marL="1828800" lvl="3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4pPr>
            <a:lvl5pPr marL="2286000" lvl="4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5pPr>
            <a:lvl6pPr marL="2743200" lvl="5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6pPr>
            <a:lvl7pPr marL="3200400" lvl="6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7pPr>
            <a:lvl8pPr marL="3657600" lvl="7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8pPr>
            <a:lvl9pPr marL="4114800" lvl="8" indent="-228600" algn="l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661"/>
              <a:buNone/>
              <a:defRPr sz="66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6313758"/>
            <a:ext cx="9906000" cy="545432"/>
          </a:xfrm>
          <a:prstGeom prst="rect">
            <a:avLst/>
          </a:prstGeom>
          <a:solidFill>
            <a:srgbClr val="F866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7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  Copyright Kapow Primary 2021                                                                                       www.kapowprimary.com			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5"/>
              <a:buFont typeface="Quicksand Light"/>
              <a:buNone/>
              <a:defRPr sz="2905" b="1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948" algn="l" rtl="0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848"/>
              <a:buFont typeface="Arial"/>
              <a:buChar char="•"/>
              <a:defRPr sz="1848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29247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585"/>
              <a:buFont typeface="Arial"/>
              <a:buChar char="•"/>
              <a:defRPr sz="1585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2419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32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0410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Char char="•"/>
              <a:defRPr sz="1189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0410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Char char="•"/>
              <a:defRPr sz="1189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0410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Char char="•"/>
              <a:defRPr sz="118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10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Char char="•"/>
              <a:defRPr sz="118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10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Char char="•"/>
              <a:defRPr sz="118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101" algn="l" rtl="0">
              <a:lnSpc>
                <a:spcPct val="90000"/>
              </a:lnSpc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Char char="•"/>
              <a:defRPr sz="118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7554941" y="581184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2"/>
              <a:buFont typeface="Arial"/>
              <a:buNone/>
              <a:defRPr sz="792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45558" y="6378135"/>
            <a:ext cx="828594" cy="41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279173" y="6354904"/>
            <a:ext cx="425915" cy="425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powprimary.com/wp-content/uploads/2019/09/Progression-of-skills-Music-14-21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"/>
          <p:cNvPicPr preferRelativeResize="0"/>
          <p:nvPr/>
        </p:nvPicPr>
        <p:blipFill rotWithShape="1">
          <a:blip r:embed="rId3">
            <a:alphaModFix amt="30000"/>
          </a:blip>
          <a:srcRect l="1597" t="18330" r="34204" b="20239"/>
          <a:stretch/>
        </p:blipFill>
        <p:spPr>
          <a:xfrm>
            <a:off x="0" y="0"/>
            <a:ext cx="9906002" cy="63175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>
                <a:latin typeface="Caveat"/>
                <a:ea typeface="Caveat"/>
                <a:cs typeface="Caveat"/>
                <a:sym typeface="Caveat"/>
              </a:rPr>
              <a:t>New Music Subject Leaders – </a:t>
            </a:r>
            <a:br>
              <a:rPr lang="en-GB" sz="4400">
                <a:latin typeface="Caveat"/>
                <a:ea typeface="Caveat"/>
                <a:cs typeface="Caveat"/>
                <a:sym typeface="Caveat"/>
              </a:rPr>
            </a:br>
            <a:r>
              <a:rPr lang="en-GB" sz="4400">
                <a:latin typeface="Caveat"/>
                <a:ea typeface="Caveat"/>
                <a:cs typeface="Caveat"/>
                <a:sym typeface="Caveat"/>
              </a:rPr>
              <a:t>how to ace your role</a:t>
            </a:r>
            <a:endParaRPr sz="4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3057525" y="3569596"/>
            <a:ext cx="3790950" cy="43016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033" b="1">
                <a:latin typeface="Lato"/>
                <a:ea typeface="Lato"/>
                <a:cs typeface="Lato"/>
                <a:sym typeface="Lato"/>
              </a:rPr>
              <a:t>- with Dr Elizabeth Stafford</a:t>
            </a:r>
            <a:endParaRPr sz="3033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3418" y="99264"/>
            <a:ext cx="1539399" cy="7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 descr="A person smiling for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9863" y="4246328"/>
            <a:ext cx="1819500" cy="1819500"/>
          </a:xfrm>
          <a:prstGeom prst="ellipse">
            <a:avLst/>
          </a:prstGeom>
          <a:noFill/>
          <a:ln w="9525" cap="flat" cmpd="sng">
            <a:solidFill>
              <a:srgbClr val="F8662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c8a9022a7e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2" y="319575"/>
            <a:ext cx="2998000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c8a9022a7e_0_30"/>
          <p:cNvSpPr txBox="1">
            <a:spLocks noGrp="1"/>
          </p:cNvSpPr>
          <p:nvPr>
            <p:ph type="title"/>
          </p:nvPr>
        </p:nvSpPr>
        <p:spPr>
          <a:xfrm>
            <a:off x="416300" y="319575"/>
            <a:ext cx="83817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Musical development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2" name="Google Shape;142;gc8a9022a7e_0_30"/>
          <p:cNvSpPr txBox="1"/>
          <p:nvPr/>
        </p:nvSpPr>
        <p:spPr>
          <a:xfrm>
            <a:off x="520200" y="1450675"/>
            <a:ext cx="88656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Know about the mainstream models of musical development (most of which start with the work of Keith Swanwick!).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23850" algn="just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Know about and have read the </a:t>
            </a:r>
            <a:r>
              <a:rPr lang="en-GB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Ofsted Music Subject Research Review</a:t>
            </a:r>
            <a:r>
              <a:rPr lang="en-GB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published this week.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23850" algn="just" rtl="0">
              <a:lnSpc>
                <a:spcPct val="100000"/>
              </a:lnSpc>
              <a:spcBef>
                <a:spcPts val="3500"/>
              </a:spcBef>
              <a:spcAft>
                <a:spcPts val="350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Understand how progression of skills is planned for within your own curriculum.</a:t>
            </a:r>
            <a:endParaRPr sz="1800" b="0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7" y="319575"/>
            <a:ext cx="5203650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308" y="1122983"/>
            <a:ext cx="7189430" cy="496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5203767" y="5838531"/>
            <a:ext cx="35079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(Charlton, 2019)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30900" y="319575"/>
            <a:ext cx="8367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Musical development – a visual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3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c8a9022a7e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6" y="319575"/>
            <a:ext cx="2903050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c8a9022a7e_0_86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Progression of skills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9" name="Google Shape;159;gc8a9022a7e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251" y="226074"/>
            <a:ext cx="2656100" cy="187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60" name="Google Shape;160;gc8a9022a7e_0_86"/>
          <p:cNvPicPr preferRelativeResize="0"/>
          <p:nvPr/>
        </p:nvPicPr>
        <p:blipFill rotWithShape="1">
          <a:blip r:embed="rId5">
            <a:alphaModFix/>
          </a:blip>
          <a:srcRect l="685" t="655"/>
          <a:stretch/>
        </p:blipFill>
        <p:spPr>
          <a:xfrm>
            <a:off x="312450" y="1225775"/>
            <a:ext cx="6961051" cy="49272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1" name="Google Shape;161;gc8a9022a7e_0_86">
            <a:hlinkClick r:id="rId6"/>
          </p:cNvPr>
          <p:cNvSpPr/>
          <p:nvPr/>
        </p:nvSpPr>
        <p:spPr>
          <a:xfrm>
            <a:off x="328700" y="1240125"/>
            <a:ext cx="6961200" cy="4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675875" y="1709750"/>
            <a:ext cx="8544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1"/>
              <a:buFont typeface="Arial"/>
              <a:buNone/>
            </a:pPr>
            <a:r>
              <a:rPr lang="en-GB" sz="5000">
                <a:latin typeface="Caveat"/>
                <a:ea typeface="Caveat"/>
                <a:cs typeface="Caveat"/>
                <a:sym typeface="Caveat"/>
              </a:rPr>
              <a:t>Curriculum Delivery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1"/>
              <a:buNone/>
            </a:pP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Key actions for Subject Leaders</a:t>
            </a:r>
            <a:endParaRPr sz="6361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5" y="319575"/>
            <a:ext cx="579407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Developing teacher understanding &amp; skill</a:t>
            </a:r>
            <a:br>
              <a:rPr lang="en-GB" sz="3000">
                <a:latin typeface="Caveat"/>
                <a:ea typeface="Caveat"/>
                <a:cs typeface="Caveat"/>
                <a:sym typeface="Caveat"/>
              </a:rPr>
            </a:b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300051" y="1115825"/>
            <a:ext cx="9105600" cy="4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Start by finding out how staff feel about music!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Carry out an audit of staff understanding 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and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skills, using a questionnaire or other self-assessment tool. 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(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Kapow Primary provides a template for this in </a:t>
            </a:r>
            <a:r>
              <a:rPr lang="en-GB" sz="1800" dirty="0"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their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en-GB" sz="1800" dirty="0"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subject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le</a:t>
            </a:r>
            <a:r>
              <a:rPr lang="en-GB" sz="1800" dirty="0"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ader toolkit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)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Demonstrate, 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eam-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each, 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bserve.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350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Make a plan to make things better, including access to CPD in a range of different formats (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ncluding Kapow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 Primary’s</a:t>
            </a:r>
            <a:r>
              <a:rPr lang="en-GB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lesson videos!)</a:t>
            </a: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.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8a9022a7e_0_73"/>
          <p:cNvSpPr/>
          <p:nvPr/>
        </p:nvSpPr>
        <p:spPr>
          <a:xfrm>
            <a:off x="384950" y="4224775"/>
            <a:ext cx="9080100" cy="1921800"/>
          </a:xfrm>
          <a:prstGeom prst="roundRect">
            <a:avLst>
              <a:gd name="adj" fmla="val 16667"/>
            </a:avLst>
          </a:prstGeom>
          <a:solidFill>
            <a:srgbClr val="FCDFD1">
              <a:alpha val="5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c8a9022a7e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19" y="319583"/>
            <a:ext cx="5624531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c8a9022a7e_0_73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Developing differentiation strategies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4" name="Google Shape;184;gc8a9022a7e_0_73"/>
          <p:cNvSpPr txBox="1">
            <a:spLocks noGrp="1"/>
          </p:cNvSpPr>
          <p:nvPr>
            <p:ph type="body" idx="1"/>
          </p:nvPr>
        </p:nvSpPr>
        <p:spPr>
          <a:xfrm>
            <a:off x="300051" y="1192025"/>
            <a:ext cx="9249900" cy="1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Differentiation in music is practical, noisy, and can require a high level of subject specific knowledge from the teacher.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of this, coupled with the myth that some children are more ‘musical’ than others, means lessons are very often not effectively differentiated!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Modelling of differentiation by the music subject leader in a demonstration lesson or team teaching situation can be advantageous.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gc8a9022a7e_0_73" descr="Graphical user interface, text, application, emai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8786" y="4313553"/>
            <a:ext cx="5376000" cy="17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86" name="Google Shape;186;gc8a9022a7e_0_73"/>
          <p:cNvSpPr txBox="1"/>
          <p:nvPr/>
        </p:nvSpPr>
        <p:spPr>
          <a:xfrm>
            <a:off x="528850" y="4625425"/>
            <a:ext cx="3220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Kapow Primary scheme has inbuilt differentiation strategies for every lesson.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5" y="319575"/>
            <a:ext cx="6218850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Scaffolding feedback to increase challenge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535299" y="1150357"/>
            <a:ext cx="7890600" cy="52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Performance:</a:t>
            </a:r>
            <a:endParaRPr sz="1700" b="1" i="0" u="none" strike="noStrike" cap="none">
              <a:solidFill>
                <a:srgbClr val="F86624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Accuracy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Fluency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Control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Expression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Composing:</a:t>
            </a:r>
            <a:endParaRPr sz="1700" b="1" i="0" u="none" strike="noStrike" cap="none">
              <a:solidFill>
                <a:srgbClr val="F86624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Structure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Interrelated dimensions of music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Fit for purpose?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Listening:</a:t>
            </a:r>
            <a:endParaRPr sz="1700" b="1" i="0" u="none" strike="noStrike" cap="none">
              <a:solidFill>
                <a:srgbClr val="F86624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Depth of answers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Justification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•"/>
            </a:pPr>
            <a:r>
              <a:rPr lang="en-GB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of musical vocabulary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c8a9022a7e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3" y="319575"/>
            <a:ext cx="355307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c8a9022a7e_0_66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Resourcing the curriculum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2" name="Google Shape;202;gc8a9022a7e_0_66"/>
          <p:cNvSpPr txBox="1">
            <a:spLocks noGrp="1"/>
          </p:cNvSpPr>
          <p:nvPr>
            <p:ph type="body" idx="1"/>
          </p:nvPr>
        </p:nvSpPr>
        <p:spPr>
          <a:xfrm>
            <a:off x="300038" y="1192027"/>
            <a:ext cx="8544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National Curriculum requires that you have access to tuned and untuned instruments.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Ideally you need a full class set of tuned instruments, and more than a class set of untuned (to provide choice).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Instruments need to be easily accessible or they won’t get used!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350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Kapow Primary provides a l</a:t>
            </a: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ist of resources required </a:t>
            </a: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each year group so that you can see what is needed.  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675875" y="1709750"/>
            <a:ext cx="8544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1"/>
              <a:buFont typeface="Arial"/>
              <a:buNone/>
            </a:pPr>
            <a:r>
              <a:rPr lang="en-GB" sz="5000">
                <a:latin typeface="Caveat"/>
                <a:ea typeface="Caveat"/>
                <a:cs typeface="Caveat"/>
                <a:sym typeface="Caveat"/>
              </a:rPr>
              <a:t>Deep Dive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1"/>
              <a:buNone/>
            </a:pP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Key considerations for Subject Leaders</a:t>
            </a:r>
            <a:endParaRPr sz="6361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3" y="319575"/>
            <a:ext cx="366992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Preparing for a deep dive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300038" y="1192027"/>
            <a:ext cx="8544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Know and be confident to talk about your music vision and how it links to your </a:t>
            </a:r>
            <a:r>
              <a:rPr lang="en-GB" sz="18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school development plan.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 able to articulate the </a:t>
            </a:r>
            <a:r>
              <a:rPr lang="en-GB" sz="18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intent, implementation and impact </a:t>
            </a: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 music in your school.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Carry out an audit of colleagues’ confidence / skill, be able to identify areas for development in a lesson observation situation, and have produced a plan for addressing any areas of concern.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350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 able to show how your curriculum is </a:t>
            </a:r>
            <a:r>
              <a:rPr lang="en-GB" sz="18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progressive </a:t>
            </a: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and how you keep track of pupil progress through </a:t>
            </a:r>
            <a:r>
              <a:rPr lang="en-GB" sz="18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assessment evidence.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434024"/>
            <a:ext cx="2449564" cy="6891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300038" y="365129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r>
              <a:rPr lang="en-GB" sz="3300">
                <a:latin typeface="Caveat"/>
                <a:ea typeface="Caveat"/>
                <a:cs typeface="Caveat"/>
                <a:sym typeface="Caveat"/>
              </a:rPr>
              <a:t>Housekeeping: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1"/>
          </p:nvPr>
        </p:nvSpPr>
        <p:spPr>
          <a:xfrm>
            <a:off x="300038" y="1192027"/>
            <a:ext cx="8544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26487" lvl="0" indent="-296847" algn="l" rtl="0">
              <a:lnSpc>
                <a:spcPct val="100000"/>
              </a:lnSpc>
              <a:spcBef>
                <a:spcPts val="758"/>
              </a:spcBef>
              <a:spcAft>
                <a:spcPts val="600"/>
              </a:spcAft>
              <a:buClr>
                <a:schemeClr val="dk1"/>
              </a:buClr>
              <a:buSzPts val="1700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Your presenter today is primary music expert Dr Elizabeth Stafford.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26487" lvl="0" indent="-296847" algn="l" rtl="0">
              <a:lnSpc>
                <a:spcPct val="100000"/>
              </a:lnSpc>
              <a:spcBef>
                <a:spcPts val="2258"/>
              </a:spcBef>
              <a:spcAft>
                <a:spcPts val="600"/>
              </a:spcAft>
              <a:buClr>
                <a:schemeClr val="dk1"/>
              </a:buClr>
              <a:buSzPts val="1700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Elizabeth will be presenting slides on her screen.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26487" lvl="0" indent="-296847" algn="l" rtl="0">
              <a:lnSpc>
                <a:spcPct val="100000"/>
              </a:lnSpc>
              <a:spcBef>
                <a:spcPts val="2258"/>
              </a:spcBef>
              <a:spcAft>
                <a:spcPts val="600"/>
              </a:spcAft>
              <a:buClr>
                <a:schemeClr val="dk1"/>
              </a:buClr>
              <a:buSzPts val="1700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Please mute your mic.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26487" lvl="0" indent="-296847" algn="l" rtl="0">
              <a:lnSpc>
                <a:spcPct val="100000"/>
              </a:lnSpc>
              <a:spcBef>
                <a:spcPts val="2258"/>
              </a:spcBef>
              <a:spcAft>
                <a:spcPts val="600"/>
              </a:spcAft>
              <a:buClr>
                <a:schemeClr val="dk1"/>
              </a:buClr>
              <a:buSzPts val="1700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You can keep your camera on or turn it off.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26487" lvl="0" indent="-296847" algn="l" rtl="0">
              <a:lnSpc>
                <a:spcPct val="100000"/>
              </a:lnSpc>
              <a:spcBef>
                <a:spcPts val="2258"/>
              </a:spcBef>
              <a:spcAft>
                <a:spcPts val="600"/>
              </a:spcAft>
              <a:buClr>
                <a:schemeClr val="dk1"/>
              </a:buClr>
              <a:buSzPts val="1700"/>
              <a:buChar char="•"/>
            </a:pP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The session will finish with your questions.  </a:t>
            </a:r>
            <a:br>
              <a:rPr lang="en-GB" sz="1800" dirty="0">
                <a:latin typeface="Lato"/>
                <a:ea typeface="Lato"/>
                <a:cs typeface="Lato"/>
                <a:sym typeface="Lato"/>
              </a:rPr>
            </a:br>
            <a:r>
              <a:rPr lang="en-GB" sz="1800" dirty="0">
                <a:latin typeface="Lato"/>
                <a:ea typeface="Lato"/>
                <a:cs typeface="Lato"/>
                <a:sym typeface="Lato"/>
              </a:rPr>
              <a:t>Please type any questions into the chat box any time during the session, and they will be addressed at the end.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26487" lvl="0" indent="-296847" algn="l" rtl="0">
              <a:lnSpc>
                <a:spcPct val="100000"/>
              </a:lnSpc>
              <a:spcBef>
                <a:spcPts val="2258"/>
              </a:spcBef>
              <a:spcAft>
                <a:spcPts val="600"/>
              </a:spcAft>
              <a:buClr>
                <a:schemeClr val="dk1"/>
              </a:buClr>
              <a:buSzPts val="1700"/>
              <a:buChar char="•"/>
            </a:pPr>
            <a:r>
              <a:rPr lang="en-GB" sz="1800" b="1" dirty="0">
                <a:latin typeface="Lato"/>
                <a:ea typeface="Lato"/>
                <a:cs typeface="Lato"/>
                <a:sym typeface="Lato"/>
              </a:rPr>
              <a:t>Please note this session will be recorded. Recordings and slides will be made available to Kapow Primary customers.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2" descr="A person smil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2549" y="171048"/>
            <a:ext cx="1389600" cy="1389600"/>
          </a:xfrm>
          <a:prstGeom prst="ellipse">
            <a:avLst/>
          </a:prstGeom>
          <a:noFill/>
          <a:ln w="9525" cap="flat" cmpd="sng">
            <a:solidFill>
              <a:srgbClr val="F8662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75875" y="1709750"/>
            <a:ext cx="8544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022"/>
              <a:buFont typeface="Arial"/>
              <a:buNone/>
            </a:pPr>
            <a:r>
              <a:rPr lang="en-GB" sz="5000">
                <a:latin typeface="Caveat"/>
                <a:ea typeface="Caveat"/>
                <a:cs typeface="Caveat"/>
                <a:sym typeface="Caveat"/>
              </a:rPr>
              <a:t>Extra-Curricular Music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787"/>
              <a:buNone/>
            </a:pP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An additional responsibility for Subject Leaders</a:t>
            </a:r>
            <a:endParaRPr sz="6361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5" y="319575"/>
            <a:ext cx="608007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422075" y="288927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Preparing an extra-curricular programme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452438" y="1192027"/>
            <a:ext cx="8544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Extend the curriculum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Cover a wide range of genres, styles and traditions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Include performance opportunities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Make it inclusive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3500"/>
              </a:spcBef>
              <a:spcAft>
                <a:spcPts val="350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Remember you’re (probably) not getting paid for any of this!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8a9022a7e_0_9"/>
          <p:cNvSpPr txBox="1">
            <a:spLocks noGrp="1"/>
          </p:cNvSpPr>
          <p:nvPr>
            <p:ph type="title"/>
          </p:nvPr>
        </p:nvSpPr>
        <p:spPr>
          <a:xfrm>
            <a:off x="681000" y="2213850"/>
            <a:ext cx="8544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022"/>
              <a:buFont typeface="Arial"/>
              <a:buNone/>
            </a:pPr>
            <a:r>
              <a:rPr lang="en-GB" sz="5000">
                <a:latin typeface="Caveat"/>
                <a:ea typeface="Caveat"/>
                <a:cs typeface="Caveat"/>
                <a:sym typeface="Caveat"/>
              </a:rPr>
              <a:t>Poll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787"/>
              <a:buNone/>
            </a:pP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What are the main challenges </a:t>
            </a:r>
            <a:b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of a music subject leader’s role?</a:t>
            </a:r>
            <a:endParaRPr sz="6361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c8a9022a7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3" y="319575"/>
            <a:ext cx="254517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c8a9022a7e_0_0"/>
          <p:cNvSpPr txBox="1">
            <a:spLocks noGrp="1"/>
          </p:cNvSpPr>
          <p:nvPr>
            <p:ph type="body" idx="1"/>
          </p:nvPr>
        </p:nvSpPr>
        <p:spPr>
          <a:xfrm>
            <a:off x="300038" y="1192027"/>
            <a:ext cx="9114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Responsibility for ensuring that the music curriculum is planned, delivered and assessed effectively.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Responsibility for representing the school in a Deep Dive process as part of an Ofsted inspection when required.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GB" sz="1800" b="1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ADDITIONALLY:</a:t>
            </a:r>
            <a:endParaRPr sz="1800" b="1">
              <a:solidFill>
                <a:srgbClr val="F8662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350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Responsibility for organising, maintaining and promoting an extra-curricular programme.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gc8a9022a7e_0_0"/>
          <p:cNvSpPr txBox="1"/>
          <p:nvPr/>
        </p:nvSpPr>
        <p:spPr>
          <a:xfrm>
            <a:off x="376219" y="319583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What is the role?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3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681000" y="2115527"/>
            <a:ext cx="8544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022"/>
              <a:buFont typeface="Arial"/>
              <a:buNone/>
            </a:pPr>
            <a:r>
              <a:rPr lang="en-GB" sz="5000">
                <a:latin typeface="Caveat"/>
                <a:ea typeface="Caveat"/>
                <a:cs typeface="Caveat"/>
                <a:sym typeface="Caveat"/>
              </a:rPr>
              <a:t>Your vision for music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787"/>
              <a:buNone/>
            </a:pP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In the chat, type what music in your school is ‘for’</a:t>
            </a:r>
            <a:endParaRPr sz="6361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9" y="319575"/>
            <a:ext cx="635762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376219" y="319583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Intent, Implementation and Impact statement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3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874650" y="1990872"/>
            <a:ext cx="81567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Intent</a:t>
            </a:r>
            <a:r>
              <a:rPr lang="en-GB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your vision, aligned to the School Improvement Plan</a:t>
            </a:r>
            <a:endParaRPr sz="2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Implementation</a:t>
            </a:r>
            <a:r>
              <a:rPr lang="en-GB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how you will achieve your vision</a:t>
            </a:r>
            <a:endParaRPr sz="2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3500"/>
              </a:spcBef>
              <a:spcAft>
                <a:spcPts val="3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86624"/>
                </a:solidFill>
                <a:latin typeface="Lato"/>
                <a:ea typeface="Lato"/>
                <a:cs typeface="Lato"/>
                <a:sym typeface="Lato"/>
              </a:rPr>
              <a:t>Impact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what children will be able to do</a:t>
            </a:r>
            <a:endParaRPr sz="2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681000" y="2116800"/>
            <a:ext cx="8544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1"/>
              <a:buFont typeface="Arial"/>
              <a:buNone/>
            </a:pPr>
            <a:r>
              <a:rPr lang="en-GB" sz="5000">
                <a:latin typeface="Caveat"/>
                <a:ea typeface="Caveat"/>
                <a:cs typeface="Caveat"/>
                <a:sym typeface="Caveat"/>
              </a:rPr>
              <a:t>Curriculum Design</a:t>
            </a:r>
            <a:endParaRPr sz="4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1"/>
              <a:buNone/>
            </a:pPr>
            <a:r>
              <a:rPr lang="en-GB" sz="42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Key knowledge for Subject Leaders</a:t>
            </a:r>
            <a:endParaRPr sz="6361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23" y="319575"/>
            <a:ext cx="2581700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376219" y="319583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Curriculum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3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376225" y="1158550"/>
            <a:ext cx="9117600" cy="3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Know the content of the National Curriculum and ensure that you are meeting its requirements (</a:t>
            </a:r>
            <a:r>
              <a:rPr lang="en-GB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Kapow</a:t>
            </a:r>
            <a:r>
              <a:rPr lang="en-GB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Primary is fully NC compliant!).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Understand the concept of the spiral curriculum, and that this is best practice for planning music (Kapow Primary is a spiral curriculum!).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Know that practical, skills-based subjects like music are best delivered regularly, not on a carousel or in a block. (Kapow Primary is designed for regular weekly lessons – although it could be used in other structures!).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500"/>
              </a:spcBef>
              <a:spcAft>
                <a:spcPts val="350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Understand the concept of ‘musical knowledge’ and how this differs from a ‘knowledge rich’ approach to curriculum design.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300038" y="1115827"/>
            <a:ext cx="5929312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idea of a spiral curriculum is well-established in music with a history dating back at least 60 years.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86624"/>
              </a:buClr>
              <a:buSzPts val="1800"/>
              <a:buFont typeface="Lato"/>
              <a:buChar char="•"/>
            </a:pPr>
            <a:r>
              <a:rPr lang="en-GB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basic principle is that over time we revisit topics, subjects or themes to deepen pupils’ understanding: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28B57"/>
              </a:buClr>
              <a:buSzPts val="1600"/>
              <a:buFont typeface="Lato"/>
              <a:buChar char="•"/>
            </a:pPr>
            <a:r>
              <a:rPr lang="en-GB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Topics are repeated.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28B57"/>
              </a:buClr>
              <a:buSzPts val="1600"/>
              <a:buFont typeface="Lato"/>
              <a:buChar char="•"/>
            </a:pPr>
            <a:r>
              <a:rPr lang="en-GB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There are increasing levels of difficulty.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28B57"/>
              </a:buClr>
              <a:buSzPts val="1600"/>
              <a:buFont typeface="Lato"/>
              <a:buChar char="•"/>
            </a:pPr>
            <a:r>
              <a:rPr lang="en-GB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New learning is related to previous learning.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28B57"/>
              </a:buClr>
              <a:buSzPts val="1800"/>
              <a:buFont typeface="Lato"/>
              <a:buChar char="•"/>
            </a:pPr>
            <a:r>
              <a:rPr lang="en-GB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competence of students increases</a:t>
            </a:r>
            <a:r>
              <a:rPr lang="en-GB" sz="153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585">
              <a:latin typeface="Lato"/>
              <a:ea typeface="Lato"/>
              <a:cs typeface="Lato"/>
              <a:sym typeface="Lato"/>
            </a:endParaRPr>
          </a:p>
          <a:p>
            <a:pPr marL="114300" lvl="0" indent="0" algn="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GB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(Harden &amp; Stamper, 1999)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1800"/>
              <a:buFont typeface="Lato"/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7650" y="1115831"/>
            <a:ext cx="2428701" cy="37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26" y="319575"/>
            <a:ext cx="4392975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376219" y="319583"/>
            <a:ext cx="84219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Music and the Spiral curriculum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</a:pPr>
            <a:endParaRPr sz="33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_Kapow_Adul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A4 Paper (210x297 mm)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Lato</vt:lpstr>
      <vt:lpstr>Calibri</vt:lpstr>
      <vt:lpstr>Arial</vt:lpstr>
      <vt:lpstr>Quicksand Light</vt:lpstr>
      <vt:lpstr>Roboto</vt:lpstr>
      <vt:lpstr>Caveat</vt:lpstr>
      <vt:lpstr>Rockwell</vt:lpstr>
      <vt:lpstr>Generic_Kapow_Adult</vt:lpstr>
      <vt:lpstr>New Music Subject Leaders –  how to ace your role</vt:lpstr>
      <vt:lpstr>Housekeeping:</vt:lpstr>
      <vt:lpstr>Poll What are the main challenges  of a music subject leader’s role?</vt:lpstr>
      <vt:lpstr>PowerPoint Presentation</vt:lpstr>
      <vt:lpstr>Your vision for music In the chat, type what music in your school is ‘for’</vt:lpstr>
      <vt:lpstr>PowerPoint Presentation</vt:lpstr>
      <vt:lpstr>Curriculum Design Key knowledge for Subject Leaders</vt:lpstr>
      <vt:lpstr>PowerPoint Presentation</vt:lpstr>
      <vt:lpstr>PowerPoint Presentation</vt:lpstr>
      <vt:lpstr>Musical development </vt:lpstr>
      <vt:lpstr>PowerPoint Presentation</vt:lpstr>
      <vt:lpstr>Progression of skills</vt:lpstr>
      <vt:lpstr>Curriculum Delivery Key actions for Subject Leaders</vt:lpstr>
      <vt:lpstr>Developing teacher understanding &amp; skill </vt:lpstr>
      <vt:lpstr>Developing differentiation strategies </vt:lpstr>
      <vt:lpstr>Scaffolding feedback to increase challenge</vt:lpstr>
      <vt:lpstr>Resourcing the curriculum</vt:lpstr>
      <vt:lpstr>Deep Dive Key considerations for Subject Leaders</vt:lpstr>
      <vt:lpstr>Preparing for a deep dive</vt:lpstr>
      <vt:lpstr>Extra-Curricular Music An additional responsibility for Subject Leaders</vt:lpstr>
      <vt:lpstr>Preparing an extra-curricular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Music Subject Leaders –  how to ace your role</dc:title>
  <dc:creator>liz@musiceducationsolutions.co.uk</dc:creator>
  <cp:lastModifiedBy>Becki Walsh</cp:lastModifiedBy>
  <cp:revision>1</cp:revision>
  <dcterms:created xsi:type="dcterms:W3CDTF">2020-11-16T11:30:46Z</dcterms:created>
  <dcterms:modified xsi:type="dcterms:W3CDTF">2021-07-14T15:10:00Z</dcterms:modified>
</cp:coreProperties>
</file>