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Caveat"/>
      <p:regular r:id="rId16"/>
      <p:bold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Lato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aveat-bold.fntdata"/><Relationship Id="rId16" Type="http://schemas.openxmlformats.org/officeDocument/2006/relationships/font" Target="fonts/Caveat-regular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veat"/>
              <a:buNone/>
              <a:defRPr b="1"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7027463" y="441337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type="title"/>
          </p:nvPr>
        </p:nvSpPr>
        <p:spPr>
          <a:xfrm>
            <a:off x="629842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veat"/>
              <a:buNone/>
              <a:defRPr b="1"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/>
          <p:nvPr>
            <p:ph idx="2" type="pic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629842" y="1543051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6973792" y="435888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veat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" type="body"/>
          </p:nvPr>
        </p:nvSpPr>
        <p:spPr>
          <a:xfrm rot="5400000">
            <a:off x="2940249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6973792" y="435888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title"/>
          </p:nvPr>
        </p:nvSpPr>
        <p:spPr>
          <a:xfrm rot="5400000">
            <a:off x="5350074" y="1467447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veat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 rot="5400000">
            <a:off x="1349574" y="-447078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6973792" y="435888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buClr>
                <a:srgbClr val="888888"/>
              </a:buClr>
              <a:buSzPts val="900"/>
              <a:buFont typeface="Lato"/>
              <a:buNone/>
              <a:defRPr b="0" i="0" sz="9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buClr>
                <a:srgbClr val="888888"/>
              </a:buClr>
              <a:buSzPts val="900"/>
              <a:buFont typeface="Lato"/>
              <a:buNone/>
              <a:defRPr b="0" i="0" sz="9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buClr>
                <a:srgbClr val="888888"/>
              </a:buClr>
              <a:buSzPts val="900"/>
              <a:buFont typeface="Lato"/>
              <a:buNone/>
              <a:defRPr b="0" i="0" sz="9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buClr>
                <a:srgbClr val="888888"/>
              </a:buClr>
              <a:buSzPts val="900"/>
              <a:buFont typeface="Lato"/>
              <a:buNone/>
              <a:defRPr b="0" i="0" sz="9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buClr>
                <a:srgbClr val="888888"/>
              </a:buClr>
              <a:buSzPts val="900"/>
              <a:buFont typeface="Lato"/>
              <a:buNone/>
              <a:defRPr b="0" i="0" sz="9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buClr>
                <a:srgbClr val="888888"/>
              </a:buClr>
              <a:buSzPts val="900"/>
              <a:buFont typeface="Lato"/>
              <a:buNone/>
              <a:defRPr b="0" i="0" sz="9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buClr>
                <a:srgbClr val="888888"/>
              </a:buClr>
              <a:buSzPts val="900"/>
              <a:buFont typeface="Lato"/>
              <a:buNone/>
              <a:defRPr b="0" i="0" sz="9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buClr>
                <a:srgbClr val="888888"/>
              </a:buClr>
              <a:buSzPts val="900"/>
              <a:buFont typeface="Lato"/>
              <a:buNone/>
              <a:defRPr b="0" i="0" sz="9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buClr>
                <a:srgbClr val="888888"/>
              </a:buClr>
              <a:buSzPts val="900"/>
              <a:buFont typeface="Lato"/>
              <a:buNone/>
              <a:defRPr b="0" i="0" sz="9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veat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6973792" y="435888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623889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veat"/>
              <a:buNone/>
              <a:defRPr b="1"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623889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6973792" y="435888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veat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6973792" y="435888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629842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veat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8" name="Google Shape;38;p7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6973792" y="435888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veat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6973792" y="435888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973792" y="435888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29842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veat"/>
              <a:buNone/>
              <a:defRPr b="1"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8" name="Google Shape;48;p10"/>
          <p:cNvSpPr txBox="1"/>
          <p:nvPr>
            <p:ph idx="2" type="body"/>
          </p:nvPr>
        </p:nvSpPr>
        <p:spPr>
          <a:xfrm>
            <a:off x="629842" y="1543051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6973792" y="435888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734426"/>
            <a:ext cx="9144000" cy="409074"/>
          </a:xfrm>
          <a:prstGeom prst="rect">
            <a:avLst/>
          </a:prstGeom>
          <a:solidFill>
            <a:srgbClr val="F866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25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©  Copyright Kapow Primary 2020		                                       www.kapowprimary.com				</a:t>
            </a:r>
            <a:endParaRPr/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034088" y="4783602"/>
            <a:ext cx="621446" cy="3107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/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veat"/>
              <a:buNone/>
              <a:defRPr b="1" i="0" sz="3300" u="none" cap="none" strike="noStrik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973792" y="435888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20468" y="4783602"/>
            <a:ext cx="310724" cy="3107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hyperlink" Target="https://www.kapowprimary.com/covid-19-friendly-music-lessons/" TargetMode="External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person, child, little, young&#10;&#10;Description automatically generated" id="67" name="Google Shape;67;p14"/>
          <p:cNvPicPr preferRelativeResize="0"/>
          <p:nvPr/>
        </p:nvPicPr>
        <p:blipFill rotWithShape="1">
          <a:blip r:embed="rId3">
            <a:alphaModFix amt="30000"/>
          </a:blip>
          <a:srcRect b="22283" l="24728" r="0" t="19219"/>
          <a:stretch/>
        </p:blipFill>
        <p:spPr>
          <a:xfrm>
            <a:off x="1" y="1"/>
            <a:ext cx="9145177" cy="473825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"/>
              <a:buNone/>
            </a:pPr>
            <a:r>
              <a:rPr lang="en-GB" sz="4800">
                <a:latin typeface="Caveat"/>
                <a:ea typeface="Caveat"/>
                <a:cs typeface="Caveat"/>
                <a:sym typeface="Caveat"/>
              </a:rPr>
              <a:t>Welcome to Covid-friendly primary music lessons</a:t>
            </a:r>
            <a:endParaRPr/>
          </a:p>
        </p:txBody>
      </p:sp>
      <p:sp>
        <p:nvSpPr>
          <p:cNvPr id="69" name="Google Shape;69;p14"/>
          <p:cNvSpPr txBox="1"/>
          <p:nvPr>
            <p:ph idx="1" type="subTitle"/>
          </p:nvPr>
        </p:nvSpPr>
        <p:spPr>
          <a:xfrm>
            <a:off x="2822331" y="2701528"/>
            <a:ext cx="3499338" cy="530692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GB" sz="2800">
                <a:latin typeface="Caveat"/>
                <a:ea typeface="Caveat"/>
                <a:cs typeface="Caveat"/>
                <a:sym typeface="Caveat"/>
              </a:rPr>
              <a:t>- with Sarah Frecknall</a:t>
            </a:r>
            <a:endParaRPr sz="2800"/>
          </a:p>
        </p:txBody>
      </p:sp>
      <p:pic>
        <p:nvPicPr>
          <p:cNvPr descr="A picture containing drawing, light&#10;&#10;Description automatically generated" id="70" name="Google Shape;7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2201" y="198254"/>
            <a:ext cx="1420984" cy="71049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6169153" y="2603528"/>
            <a:ext cx="808745" cy="808745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F8662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600" y="407500"/>
            <a:ext cx="6893300" cy="6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>
            <p:ph type="title"/>
          </p:nvPr>
        </p:nvSpPr>
        <p:spPr>
          <a:xfrm>
            <a:off x="590200" y="351098"/>
            <a:ext cx="7079626" cy="6037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"/>
              <a:buNone/>
            </a:pPr>
            <a:r>
              <a:rPr lang="en-GB" sz="3100">
                <a:latin typeface="Caveat"/>
                <a:ea typeface="Caveat"/>
                <a:cs typeface="Caveat"/>
                <a:sym typeface="Caveat"/>
              </a:rPr>
              <a:t>Top tips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544246" y="1247414"/>
            <a:ext cx="8432805" cy="29133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2438" lvl="0" marL="45243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Be creative</a:t>
            </a:r>
            <a:endParaRPr/>
          </a:p>
          <a:p>
            <a:pPr indent="-452438" lvl="0" marL="45243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Be prepared</a:t>
            </a:r>
            <a:endParaRPr/>
          </a:p>
          <a:p>
            <a:pPr indent="-452438" lvl="0" marL="45243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PE cupboard </a:t>
            </a:r>
            <a:r>
              <a:rPr lang="en-GB" sz="1600">
                <a:latin typeface="Roboto"/>
                <a:ea typeface="Roboto"/>
                <a:cs typeface="Roboto"/>
                <a:sym typeface="Roboto"/>
              </a:rPr>
              <a:t>☺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/>
              <a:t>Resources I can’t live without</a:t>
            </a:r>
            <a:r>
              <a:rPr lang="en-GB" sz="1600">
                <a:latin typeface="Roboto"/>
                <a:ea typeface="Roboto"/>
                <a:cs typeface="Roboto"/>
                <a:sym typeface="Roboto"/>
              </a:rPr>
              <a:t>…</a:t>
            </a:r>
            <a:endParaRPr sz="1600"/>
          </a:p>
          <a:p>
            <a:pPr indent="-452438" lvl="0" marL="45243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Class set of claves</a:t>
            </a:r>
            <a:endParaRPr/>
          </a:p>
          <a:p>
            <a:pPr indent="-452438" lvl="0" marL="45243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Matchsticks</a:t>
            </a:r>
            <a:endParaRPr/>
          </a:p>
          <a:p>
            <a:pPr indent="-452438" lvl="0" marL="45243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Cups</a:t>
            </a:r>
            <a:endParaRPr/>
          </a:p>
          <a:p>
            <a:pPr indent="-452438" lvl="0" marL="45243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Rhythm flashcards (Australian Kodaly website)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112" y="417058"/>
            <a:ext cx="2261136" cy="6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>
            <p:ph type="title"/>
          </p:nvPr>
        </p:nvSpPr>
        <p:spPr>
          <a:xfrm>
            <a:off x="590200" y="334214"/>
            <a:ext cx="8109600" cy="7444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"/>
              <a:buNone/>
            </a:pPr>
            <a:r>
              <a:rPr lang="en-GB" sz="3100">
                <a:latin typeface="Caveat"/>
                <a:ea typeface="Caveat"/>
                <a:cs typeface="Caveat"/>
                <a:sym typeface="Caveat"/>
              </a:rPr>
              <a:t>Housekeeping:</a:t>
            </a:r>
            <a:endParaRPr sz="2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401925" y="1128491"/>
            <a:ext cx="8520600" cy="3514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3937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800"/>
              <a:t>Your presenter today is primary music expert Sarah Frecknall.</a:t>
            </a:r>
            <a:endParaRPr sz="1800"/>
          </a:p>
          <a:p>
            <a:pPr indent="-285750" lvl="0" marL="3937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800"/>
              <a:t>Sarah will be presenting slides on her screen.</a:t>
            </a:r>
            <a:endParaRPr sz="1800"/>
          </a:p>
          <a:p>
            <a:pPr indent="-285750" lvl="0" marL="3937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800"/>
              <a:t>Please mute your mic.</a:t>
            </a:r>
            <a:endParaRPr sz="1800"/>
          </a:p>
          <a:p>
            <a:pPr indent="-285750" lvl="0" marL="3937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800"/>
              <a:t>You can keep your camera on or turn it off.</a:t>
            </a:r>
            <a:endParaRPr sz="1800"/>
          </a:p>
          <a:p>
            <a:pPr indent="-285750" lvl="0" marL="3937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800"/>
              <a:t>The session will finish with your questions.  </a:t>
            </a:r>
            <a:br>
              <a:rPr lang="en-GB" sz="1800"/>
            </a:br>
            <a:r>
              <a:rPr lang="en-GB" sz="1800"/>
              <a:t>Please type any questions into the chat box any time during the session, and they will be addressed at the end.</a:t>
            </a:r>
            <a:endParaRPr sz="1800"/>
          </a:p>
          <a:p>
            <a:pPr indent="-285750" lvl="0" marL="3937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en-GB" sz="1800"/>
              <a:t>Please note this session will be recorded.</a:t>
            </a:r>
            <a:endParaRPr b="1" sz="1800"/>
          </a:p>
        </p:txBody>
      </p:sp>
      <p:sp>
        <p:nvSpPr>
          <p:cNvPr id="79" name="Google Shape;79;p15"/>
          <p:cNvSpPr/>
          <p:nvPr/>
        </p:nvSpPr>
        <p:spPr>
          <a:xfrm>
            <a:off x="7312014" y="137490"/>
            <a:ext cx="1673035" cy="1673035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F8662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672" y="407500"/>
            <a:ext cx="2136879" cy="6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>
            <p:ph type="title"/>
          </p:nvPr>
        </p:nvSpPr>
        <p:spPr>
          <a:xfrm>
            <a:off x="590200" y="334214"/>
            <a:ext cx="8109600" cy="7444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"/>
              <a:buNone/>
            </a:pPr>
            <a:r>
              <a:rPr lang="en-GB" sz="3100">
                <a:latin typeface="Caveat"/>
                <a:ea typeface="Caveat"/>
                <a:cs typeface="Caveat"/>
                <a:sym typeface="Caveat"/>
              </a:rPr>
              <a:t>Introduction</a:t>
            </a:r>
            <a:endParaRPr sz="2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401925" y="1557988"/>
            <a:ext cx="8520600" cy="26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2438" lvl="0" marL="45243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2000"/>
              <a:t>Government guidance </a:t>
            </a:r>
            <a:r>
              <a:rPr lang="en-GB" sz="2000">
                <a:latin typeface="Roboto"/>
                <a:ea typeface="Roboto"/>
                <a:cs typeface="Roboto"/>
                <a:sym typeface="Roboto"/>
              </a:rPr>
              <a:t>–</a:t>
            </a:r>
            <a:r>
              <a:rPr lang="en-GB" sz="2000"/>
              <a:t> what does music teaching look like?</a:t>
            </a:r>
            <a:endParaRPr/>
          </a:p>
          <a:p>
            <a:pPr indent="-452438" lvl="0" marL="45243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2000"/>
              <a:t>Alternatives to singing</a:t>
            </a:r>
            <a:endParaRPr/>
          </a:p>
          <a:p>
            <a:pPr indent="-452438" lvl="0" marL="45243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2000"/>
              <a:t>Kapow Primary have lessons that can be delivered safely/ adaptable lessons</a:t>
            </a:r>
            <a:endParaRPr/>
          </a:p>
          <a:p>
            <a:pPr indent="-452438" lvl="0" marL="45243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2000"/>
              <a:t>Top tips</a:t>
            </a:r>
            <a:endParaRPr sz="1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870" y="407500"/>
            <a:ext cx="3702037" cy="6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>
            <p:ph type="title"/>
          </p:nvPr>
        </p:nvSpPr>
        <p:spPr>
          <a:xfrm>
            <a:off x="590200" y="334214"/>
            <a:ext cx="8109600" cy="7444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"/>
              <a:buNone/>
            </a:pPr>
            <a:r>
              <a:rPr lang="en-GB" sz="3100">
                <a:latin typeface="Caveat"/>
                <a:ea typeface="Caveat"/>
                <a:cs typeface="Caveat"/>
                <a:sym typeface="Caveat"/>
              </a:rPr>
              <a:t>Government guidance</a:t>
            </a:r>
            <a:endParaRPr sz="2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401927" y="875124"/>
            <a:ext cx="5597371" cy="3706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u="sng"/>
              <a:t>Early August</a:t>
            </a:r>
            <a:endParaRPr/>
          </a:p>
          <a:p>
            <a:pPr indent="-452438" lvl="0" marL="452438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limited to groups of 15 </a:t>
            </a:r>
            <a:endParaRPr/>
          </a:p>
          <a:p>
            <a:pPr indent="-452438" lvl="0" marL="452438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2 metres between children at all times</a:t>
            </a:r>
            <a:endParaRPr/>
          </a:p>
          <a:p>
            <a:pPr indent="-452438" lvl="0" marL="452438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all face the front, or back to back formation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u="sng"/>
              <a:t>Late August</a:t>
            </a:r>
            <a:endParaRPr/>
          </a:p>
          <a:p>
            <a:pPr indent="-452438" lvl="0" marL="452438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no number limit</a:t>
            </a:r>
            <a:endParaRPr/>
          </a:p>
          <a:p>
            <a:pPr indent="-452438" lvl="0" marL="452438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adequate ventilation</a:t>
            </a:r>
            <a:endParaRPr/>
          </a:p>
          <a:p>
            <a:pPr indent="-452438" lvl="0" marL="452438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no prolonged singing</a:t>
            </a:r>
            <a:endParaRPr/>
          </a:p>
          <a:p>
            <a:pPr indent="-452438" lvl="0" marL="452438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limit shared instruments </a:t>
            </a:r>
            <a:endParaRPr/>
          </a:p>
          <a:p>
            <a:pPr indent="-452438" lvl="0" marL="452438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limit bubbles mixing or singing together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299" y="407500"/>
            <a:ext cx="4134540" cy="6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>
            <p:ph type="title"/>
          </p:nvPr>
        </p:nvSpPr>
        <p:spPr>
          <a:xfrm>
            <a:off x="590200" y="363119"/>
            <a:ext cx="7840122" cy="9191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"/>
              <a:buNone/>
            </a:pPr>
            <a:r>
              <a:rPr lang="en-GB" sz="3000">
                <a:latin typeface="Caveat"/>
                <a:ea typeface="Caveat"/>
                <a:cs typeface="Caveat"/>
                <a:sym typeface="Caveat"/>
              </a:rPr>
              <a:t>If not singing, then what?</a:t>
            </a:r>
            <a:br>
              <a:rPr lang="en-GB" sz="3000">
                <a:latin typeface="Caveat"/>
                <a:ea typeface="Caveat"/>
                <a:cs typeface="Caveat"/>
                <a:sym typeface="Caveat"/>
              </a:rPr>
            </a:br>
            <a:br>
              <a:rPr lang="en-GB" sz="1100">
                <a:latin typeface="Caveat"/>
                <a:ea typeface="Caveat"/>
                <a:cs typeface="Caveat"/>
                <a:sym typeface="Caveat"/>
              </a:rPr>
            </a:br>
            <a:r>
              <a:rPr lang="en-GB" sz="2400">
                <a:latin typeface="Caveat"/>
                <a:ea typeface="Caveat"/>
                <a:cs typeface="Caveat"/>
                <a:sym typeface="Caveat"/>
              </a:rPr>
              <a:t>Whole-school situations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544245" y="1400700"/>
            <a:ext cx="4480714" cy="29133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u="sng"/>
              <a:t>Sign language</a:t>
            </a:r>
            <a:endParaRPr/>
          </a:p>
          <a:p>
            <a:pPr indent="-452438" lvl="0" marL="452438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Sing Up website / Sing Up on YouTube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u="sng"/>
              <a:t>Body percussion</a:t>
            </a:r>
            <a:endParaRPr/>
          </a:p>
          <a:p>
            <a:pPr indent="-452438" lvl="0" marL="452438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Amani Utupe - Singing Sherlock book 4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u="sng"/>
              <a:t>One class sing the song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600"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u="sng"/>
              <a:t>Poetic reading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600"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u="sng"/>
              <a:t>Playing on piano as children leave</a:t>
            </a:r>
            <a:endParaRPr sz="2000"/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6061" y="1597347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602" y="407500"/>
            <a:ext cx="5045755" cy="6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>
            <p:ph type="title"/>
          </p:nvPr>
        </p:nvSpPr>
        <p:spPr>
          <a:xfrm>
            <a:off x="590200" y="363119"/>
            <a:ext cx="7079626" cy="9191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"/>
              <a:buNone/>
            </a:pPr>
            <a:r>
              <a:rPr lang="en-GB" sz="3100">
                <a:latin typeface="Caveat"/>
                <a:ea typeface="Caveat"/>
                <a:cs typeface="Caveat"/>
                <a:sym typeface="Caveat"/>
              </a:rPr>
              <a:t>Kapow Primary - Scheme of work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544246" y="930704"/>
            <a:ext cx="8432805" cy="32300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u="sng"/>
              <a:t>Kapow Primary music lessons</a:t>
            </a:r>
            <a:endParaRPr/>
          </a:p>
          <a:p>
            <a:pPr indent="-452438" lvl="0" marL="45243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Covid-safe lessons:</a:t>
            </a:r>
            <a:br>
              <a:rPr lang="en-GB" sz="1600"/>
            </a:br>
            <a:r>
              <a:rPr lang="en-GB" sz="1600"/>
              <a:t> </a:t>
            </a:r>
            <a:r>
              <a:rPr lang="en-GB" sz="1600" u="sng">
                <a:solidFill>
                  <a:schemeClr val="hlink"/>
                </a:solidFill>
                <a:hlinkClick r:id="rId4"/>
              </a:rPr>
              <a:t>https://www.kapowprimary.com/covid-19-friendly-music-lessons/</a:t>
            </a:r>
            <a:r>
              <a:rPr lang="en-GB" sz="1600"/>
              <a:t> </a:t>
            </a:r>
            <a:endParaRPr/>
          </a:p>
          <a:p>
            <a:pPr indent="-452438" lvl="0" marL="45243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2 lessons for year 1-3</a:t>
            </a:r>
            <a:endParaRPr/>
          </a:p>
          <a:p>
            <a:pPr indent="-452438" lvl="0" marL="45243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4 lessons for years 4&amp;5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600"/>
          </a:p>
        </p:txBody>
      </p:sp>
      <p:pic>
        <p:nvPicPr>
          <p:cNvPr descr="Screen Shot 2020-10-11 at 18.35.49.png" id="109" name="Google Shape;109;p19"/>
          <p:cNvPicPr preferRelativeResize="0"/>
          <p:nvPr/>
        </p:nvPicPr>
        <p:blipFill rotWithShape="1">
          <a:blip r:embed="rId5">
            <a:alphaModFix/>
          </a:blip>
          <a:srcRect b="7465" l="3752" r="4090" t="16747"/>
          <a:stretch/>
        </p:blipFill>
        <p:spPr>
          <a:xfrm>
            <a:off x="4230572" y="2258919"/>
            <a:ext cx="4304893" cy="2212541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602" y="407500"/>
            <a:ext cx="5045755" cy="6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>
            <p:ph type="title"/>
          </p:nvPr>
        </p:nvSpPr>
        <p:spPr>
          <a:xfrm>
            <a:off x="590200" y="363119"/>
            <a:ext cx="7079626" cy="9191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"/>
              <a:buNone/>
            </a:pPr>
            <a:r>
              <a:rPr lang="en-GB" sz="3100">
                <a:latin typeface="Caveat"/>
                <a:ea typeface="Caveat"/>
                <a:cs typeface="Caveat"/>
                <a:sym typeface="Caveat"/>
              </a:rPr>
              <a:t>Kapow Primary - Scheme of work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544246" y="930704"/>
            <a:ext cx="8432805" cy="32300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u="sng"/>
              <a:t>Year 2: Myths and legends</a:t>
            </a:r>
            <a:endParaRPr sz="1600"/>
          </a:p>
          <a:p>
            <a:pPr indent="-452438" lvl="0" marL="45243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St George &amp; the Dragon</a:t>
            </a:r>
            <a:endParaRPr/>
          </a:p>
          <a:p>
            <a:pPr indent="-452438" lvl="0" marL="45243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King Arthur</a:t>
            </a:r>
            <a:endParaRPr/>
          </a:p>
          <a:p>
            <a:pPr indent="-452438" lvl="0" marL="45243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Orpheus &amp; Euridice</a:t>
            </a:r>
            <a:endParaRPr sz="1600"/>
          </a:p>
          <a:p>
            <a:pPr indent="-338138" lvl="0" marL="45243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</a:pPr>
            <a:r>
              <a:t/>
            </a:r>
            <a:endParaRPr sz="1600"/>
          </a:p>
        </p:txBody>
      </p:sp>
      <p:pic>
        <p:nvPicPr>
          <p:cNvPr descr="Screen Shot 2020-10-14 at 18.50.14.png" id="117" name="Google Shape;117;p20"/>
          <p:cNvPicPr preferRelativeResize="0"/>
          <p:nvPr/>
        </p:nvPicPr>
        <p:blipFill rotWithShape="1">
          <a:blip r:embed="rId4">
            <a:alphaModFix/>
          </a:blip>
          <a:srcRect b="2604" l="5205" r="4035" t="17441"/>
          <a:stretch/>
        </p:blipFill>
        <p:spPr>
          <a:xfrm>
            <a:off x="769040" y="2359572"/>
            <a:ext cx="4357891" cy="2399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20-10-14 at 18.57.18.png" id="118" name="Google Shape;118;p20"/>
          <p:cNvPicPr preferRelativeResize="0"/>
          <p:nvPr/>
        </p:nvPicPr>
        <p:blipFill rotWithShape="1">
          <a:blip r:embed="rId5">
            <a:alphaModFix/>
          </a:blip>
          <a:srcRect b="1926" l="5346" r="4744" t="18800"/>
          <a:stretch/>
        </p:blipFill>
        <p:spPr>
          <a:xfrm>
            <a:off x="5697884" y="2180670"/>
            <a:ext cx="3146073" cy="173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602" y="407500"/>
            <a:ext cx="5045755" cy="6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>
            <p:ph type="title"/>
          </p:nvPr>
        </p:nvSpPr>
        <p:spPr>
          <a:xfrm>
            <a:off x="590200" y="363119"/>
            <a:ext cx="7079626" cy="9191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"/>
              <a:buNone/>
            </a:pPr>
            <a:r>
              <a:rPr lang="en-GB" sz="3100">
                <a:latin typeface="Caveat"/>
                <a:ea typeface="Caveat"/>
                <a:cs typeface="Caveat"/>
                <a:sym typeface="Caveat"/>
              </a:rPr>
              <a:t>Kapow Primary - Scheme of work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544247" y="930703"/>
            <a:ext cx="3592256" cy="20983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u="sng"/>
              <a:t>Year 4 </a:t>
            </a:r>
            <a:r>
              <a:rPr lang="en-GB" sz="1600" u="sng">
                <a:latin typeface="Roboto"/>
                <a:ea typeface="Roboto"/>
                <a:cs typeface="Roboto"/>
                <a:sym typeface="Roboto"/>
              </a:rPr>
              <a:t>–</a:t>
            </a:r>
            <a:r>
              <a:rPr lang="en-GB" sz="1600" u="sng"/>
              <a:t> South America </a:t>
            </a:r>
            <a:endParaRPr sz="1600" u="sng"/>
          </a:p>
          <a:p>
            <a:pPr indent="-452438" lvl="0" marL="45243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body percussion</a:t>
            </a:r>
            <a:endParaRPr/>
          </a:p>
          <a:p>
            <a:pPr indent="-452438" lvl="0" marL="45243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Composing</a:t>
            </a:r>
            <a:endParaRPr/>
          </a:p>
          <a:p>
            <a:pPr indent="-452438" lvl="0" marL="45243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Samba rhythms</a:t>
            </a:r>
            <a:endParaRPr/>
          </a:p>
          <a:p>
            <a:pPr indent="-452438" lvl="0" marL="45243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Collaboration</a:t>
            </a:r>
            <a:endParaRPr sz="1600"/>
          </a:p>
        </p:txBody>
      </p:sp>
      <p:pic>
        <p:nvPicPr>
          <p:cNvPr descr="Screen Shot 2020-10-14 at 19.04.03.png" id="126" name="Google Shape;126;p21"/>
          <p:cNvPicPr preferRelativeResize="0"/>
          <p:nvPr/>
        </p:nvPicPr>
        <p:blipFill rotWithShape="1">
          <a:blip r:embed="rId4">
            <a:alphaModFix/>
          </a:blip>
          <a:srcRect b="0" l="5488" r="4463" t="16761"/>
          <a:stretch/>
        </p:blipFill>
        <p:spPr>
          <a:xfrm>
            <a:off x="3026637" y="1061776"/>
            <a:ext cx="6117363" cy="3534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602" y="407500"/>
            <a:ext cx="5045755" cy="6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590200" y="363119"/>
            <a:ext cx="3907518" cy="9191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"/>
              <a:buNone/>
            </a:pPr>
            <a:r>
              <a:rPr lang="en-GB" sz="3100">
                <a:latin typeface="Caveat"/>
                <a:ea typeface="Caveat"/>
                <a:cs typeface="Caveat"/>
                <a:sym typeface="Caveat"/>
              </a:rPr>
              <a:t>Kapow Primary – </a:t>
            </a:r>
            <a:br>
              <a:rPr lang="en-GB" sz="3100">
                <a:latin typeface="Caveat"/>
                <a:ea typeface="Caveat"/>
                <a:cs typeface="Caveat"/>
                <a:sym typeface="Caveat"/>
              </a:rPr>
            </a:br>
            <a:r>
              <a:rPr lang="en-GB" sz="3100">
                <a:latin typeface="Caveat"/>
                <a:ea typeface="Caveat"/>
                <a:cs typeface="Caveat"/>
                <a:sym typeface="Caveat"/>
              </a:rPr>
              <a:t>Scheme of work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579203" y="1501557"/>
            <a:ext cx="3790342" cy="32300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u="sng"/>
              <a:t>Year 5 lessons</a:t>
            </a:r>
            <a:endParaRPr sz="1600" u="sng"/>
          </a:p>
          <a:p>
            <a:pPr indent="-452438" lvl="0" marL="45243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4 different topics with suggestions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u="sng"/>
              <a:t>Year 6</a:t>
            </a:r>
            <a:endParaRPr/>
          </a:p>
          <a:p>
            <a:pPr indent="-452438" lvl="0" marL="45243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Advanced rhythms</a:t>
            </a:r>
            <a:endParaRPr/>
          </a:p>
          <a:p>
            <a:pPr indent="-452438" lvl="0" marL="45243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♫"/>
            </a:pPr>
            <a:r>
              <a:rPr lang="en-GB" sz="1600"/>
              <a:t>Omit lesson 3 activities (or tap </a:t>
            </a:r>
            <a:br>
              <a:rPr lang="en-GB" sz="1600"/>
            </a:br>
            <a:r>
              <a:rPr lang="en-GB" sz="1600"/>
              <a:t>the rhythms instead of </a:t>
            </a:r>
            <a:br>
              <a:rPr lang="en-GB" sz="1600"/>
            </a:br>
            <a:r>
              <a:rPr lang="en-GB" sz="1600"/>
              <a:t>singing/ chanting them)</a:t>
            </a:r>
            <a:endParaRPr/>
          </a:p>
        </p:txBody>
      </p:sp>
      <p:pic>
        <p:nvPicPr>
          <p:cNvPr descr="Screen Shot 2020-10-14 at 19.18.22.png" id="134" name="Google Shape;134;p22"/>
          <p:cNvPicPr preferRelativeResize="0"/>
          <p:nvPr/>
        </p:nvPicPr>
        <p:blipFill rotWithShape="1">
          <a:blip r:embed="rId4">
            <a:alphaModFix/>
          </a:blip>
          <a:srcRect b="0" l="19931" r="26831" t="16535"/>
          <a:stretch/>
        </p:blipFill>
        <p:spPr>
          <a:xfrm>
            <a:off x="4555978" y="302901"/>
            <a:ext cx="4381198" cy="4293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neric_Kapow_Adul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