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Caveat"/>
      <p:regular r:id="rId25"/>
      <p:bold r:id="rId26"/>
    </p:embeddedFont>
    <p:embeddedFont>
      <p:font typeface="Roboto"/>
      <p:regular r:id="rId27"/>
      <p:bold r:id="rId28"/>
      <p:italic r:id="rId29"/>
      <p:boldItalic r:id="rId30"/>
    </p:embeddedFont>
    <p:embeddedFont>
      <p:font typeface="Lato"/>
      <p:regular r:id="rId31"/>
      <p:bold r:id="rId32"/>
      <p:italic r:id="rId33"/>
      <p:boldItalic r:id="rId34"/>
    </p:embeddedFont>
    <p:embeddedFont>
      <p:font typeface="Quicksand"/>
      <p:regular r:id="rId35"/>
      <p:bold r:id="rId36"/>
    </p:embeddedFont>
    <p:embeddedFont>
      <p:font typeface="Helvetica Neue"/>
      <p:regular r:id="rId37"/>
      <p:bold r:id="rId38"/>
      <p:italic r:id="rId39"/>
      <p:boldItalic r:id="rId40"/>
    </p:embeddedFont>
    <p:embeddedFont>
      <p:font typeface="Quicksand Light"/>
      <p:regular r:id="rId41"/>
      <p:bold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 name="Sarah Vaugh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4.xml"/><Relationship Id="rId42" Type="http://schemas.openxmlformats.org/officeDocument/2006/relationships/font" Target="fonts/QuicksandLight-bold.fntdata"/><Relationship Id="rId41" Type="http://schemas.openxmlformats.org/officeDocument/2006/relationships/font" Target="fonts/QuicksandLight-regular.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Caveat-bold.fntdata"/><Relationship Id="rId25" Type="http://schemas.openxmlformats.org/officeDocument/2006/relationships/font" Target="fonts/Caveat-regular.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Lato-italic.fntdata"/><Relationship Id="rId10" Type="http://schemas.openxmlformats.org/officeDocument/2006/relationships/slide" Target="slides/slide4.xml"/><Relationship Id="rId32" Type="http://schemas.openxmlformats.org/officeDocument/2006/relationships/font" Target="fonts/Lato-bold.fntdata"/><Relationship Id="rId13" Type="http://schemas.openxmlformats.org/officeDocument/2006/relationships/slide" Target="slides/slide7.xml"/><Relationship Id="rId35" Type="http://schemas.openxmlformats.org/officeDocument/2006/relationships/font" Target="fonts/Quicksand-regular.fntdata"/><Relationship Id="rId12" Type="http://schemas.openxmlformats.org/officeDocument/2006/relationships/slide" Target="slides/slide6.xml"/><Relationship Id="rId34" Type="http://schemas.openxmlformats.org/officeDocument/2006/relationships/font" Target="fonts/Lato-boldItalic.fntdata"/><Relationship Id="rId15" Type="http://schemas.openxmlformats.org/officeDocument/2006/relationships/slide" Target="slides/slide9.xml"/><Relationship Id="rId37" Type="http://schemas.openxmlformats.org/officeDocument/2006/relationships/font" Target="fonts/HelveticaNeue-regular.fntdata"/><Relationship Id="rId14" Type="http://schemas.openxmlformats.org/officeDocument/2006/relationships/slide" Target="slides/slide8.xml"/><Relationship Id="rId36" Type="http://schemas.openxmlformats.org/officeDocument/2006/relationships/font" Target="fonts/Quicksand-bold.fntdata"/><Relationship Id="rId17" Type="http://schemas.openxmlformats.org/officeDocument/2006/relationships/slide" Target="slides/slide11.xml"/><Relationship Id="rId39" Type="http://schemas.openxmlformats.org/officeDocument/2006/relationships/font" Target="fonts/HelveticaNeue-italic.fntdata"/><Relationship Id="rId16" Type="http://schemas.openxmlformats.org/officeDocument/2006/relationships/slide" Target="slides/slide10.xml"/><Relationship Id="rId38" Type="http://schemas.openxmlformats.org/officeDocument/2006/relationships/font" Target="fonts/HelveticaNeue-bold.fntdata"/><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1-13T11:25:22.492">
    <p:pos x="6000" y="0"/>
    <p:text>then how to implement other resources - next few slides reminders after live demonstrating</p:text>
  </p:cm>
  <p:cm authorId="0" idx="2" dt="2021-01-13T11:24:53.679">
    <p:pos x="6000" y="100"/>
    <p:text>lessons looking at - show how generally to use the resources available and tweaks needed eg - around home not school - online dice if haven't got one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1-01-13T11:26:40.969">
    <p:pos x="291" y="677"/>
    <p:text>demonstrate using handbrake for file compression</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1-01-13T14:15:33.760">
    <p:pos x="111" y="681"/>
    <p:text>can I point them to the free CAS sessions of they have more specialised questions on specific platforms ie how do I uplaod on to teams etc - these are free sessions that are availabel for all teachers - no affiliation with anything. Me Cat and Donna are all part of CAS. think Cat is running a GC one this week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government/publications/whats-working-well-in-remote-education/whats-working-well-in-remote-education?fbclid=IwAR1oGqJulIDI5SZPPrWJHgAHouLZ8KhhrO7XAqQj8iI2vxuFoAdBE0MvY4w#what-is-remote-education"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uk/government/publications/whats-working-well-in-remote-education/whats-working-well-in-remote-education?fbclid=IwAR1oGqJulIDI5SZPPrWJHgAHouLZ8KhhrO7XAqQj8iI2vxuFoAdBE0MvY4w#what-is-remote-education"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b5707a92f6_1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 name="Google Shape;60;gb5707a92f6_1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b56cba9db9_3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b56cba9db9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56cba9db9_3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b56cba9db9_3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b56cba9db9_3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b56cba9db9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b56cba9db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b56cba9db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b56cba9db9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b56cba9db9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b56cba9db9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b56cba9db9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b56cba9db9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b56cba9db9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Only post the public link within your own network. E.g. not on your school website or facebook.</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b56cba9db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b56cba9db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5707a92f6_1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b5707a92f6_1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b5707a92f6_1_1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b5707a92f6_1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aaad5e41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aaad5e41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https://www.gov.uk/government/publications/whats-working-well-in-remote-education/whats-working-well-in-remote-education?fbclid=IwAR1oGqJulIDI5SZPPrWJHgAHouLZ8KhhrO7XAqQj8iI2vxuFoAdBE0MvY4w#what-is-remote-education</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b56cba9db9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b56cba9db9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hlink"/>
                </a:solidFill>
                <a:hlinkClick r:id="rId2"/>
              </a:rPr>
              <a:t>https://www.gov.uk/government/publications/whats-working-well-in-remote-education/whats-working-well-in-remote-education?fbclid=IwAR1oGqJulIDI5SZPPrWJHgAHouLZ8KhhrO7XAqQj8iI2vxuFoAdBE0MvY4w#what-is-remote-education</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56cba9db9_3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b56cba9db9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b56cba9d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b56cba9d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b56cba9db9_3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b56cba9db9_3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b56cba9db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b56cba9db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b56cba9db9_3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b56cba9db9_3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400"/>
              <a:buNone/>
              <a:defRPr sz="44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Quicksand Light"/>
              <a:buNone/>
              <a:defRPr sz="2800">
                <a:latin typeface="Quicksand Light"/>
                <a:ea typeface="Quicksand Light"/>
                <a:cs typeface="Quicksand Light"/>
                <a:sym typeface="Quicksand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595308" y="430641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8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5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595308" y="430638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595308" y="431187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628650" y="273847"/>
            <a:ext cx="7886700" cy="994200"/>
          </a:xfrm>
          <a:prstGeom prst="rect">
            <a:avLst/>
          </a:prstGeom>
          <a:noFill/>
          <a:ln>
            <a:noFill/>
          </a:ln>
        </p:spPr>
        <p:txBody>
          <a:bodyPr anchorCtr="0" anchor="ctr" bIns="39550" lIns="79125" spcFirstLastPara="1" rIns="79125" wrap="square" tIns="39550">
            <a:noAutofit/>
          </a:bodyPr>
          <a:lstStyle>
            <a:lvl1pPr lvl="0" rtl="0" algn="l">
              <a:lnSpc>
                <a:spcPct val="90000"/>
              </a:lnSpc>
              <a:spcBef>
                <a:spcPts val="0"/>
              </a:spcBef>
              <a:spcAft>
                <a:spcPts val="0"/>
              </a:spcAft>
              <a:buClr>
                <a:schemeClr val="dk1"/>
              </a:buClr>
              <a:buSzPts val="2500"/>
              <a:buFont typeface="Quicksand Light"/>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6" name="Google Shape;56;p13"/>
          <p:cNvSpPr txBox="1"/>
          <p:nvPr>
            <p:ph idx="1" type="body"/>
          </p:nvPr>
        </p:nvSpPr>
        <p:spPr>
          <a:xfrm>
            <a:off x="628650" y="1369219"/>
            <a:ext cx="7886700" cy="3263400"/>
          </a:xfrm>
          <a:prstGeom prst="rect">
            <a:avLst/>
          </a:prstGeom>
          <a:noFill/>
          <a:ln>
            <a:noFill/>
          </a:ln>
        </p:spPr>
        <p:txBody>
          <a:bodyPr anchorCtr="0" anchor="t" bIns="39550" lIns="79125" spcFirstLastPara="1" rIns="79125" wrap="square" tIns="39550">
            <a:noAutofit/>
          </a:bodyPr>
          <a:lstStyle>
            <a:lvl1pPr indent="-330200" lvl="0" marL="457200" rtl="0" algn="l">
              <a:lnSpc>
                <a:spcPct val="90000"/>
              </a:lnSpc>
              <a:spcBef>
                <a:spcPts val="600"/>
              </a:spcBef>
              <a:spcAft>
                <a:spcPts val="0"/>
              </a:spcAft>
              <a:buClr>
                <a:schemeClr val="dk1"/>
              </a:buClr>
              <a:buSzPts val="1600"/>
              <a:buChar char="●"/>
              <a:defRPr/>
            </a:lvl1pPr>
            <a:lvl2pPr indent="-330200" lvl="1" marL="914400" rtl="0" algn="l">
              <a:lnSpc>
                <a:spcPct val="90000"/>
              </a:lnSpc>
              <a:spcBef>
                <a:spcPts val="1600"/>
              </a:spcBef>
              <a:spcAft>
                <a:spcPts val="0"/>
              </a:spcAft>
              <a:buClr>
                <a:schemeClr val="dk1"/>
              </a:buClr>
              <a:buSzPts val="1600"/>
              <a:buChar char="○"/>
              <a:defRPr/>
            </a:lvl2pPr>
            <a:lvl3pPr indent="-330200" lvl="2" marL="1371600" rtl="0" algn="l">
              <a:lnSpc>
                <a:spcPct val="90000"/>
              </a:lnSpc>
              <a:spcBef>
                <a:spcPts val="1600"/>
              </a:spcBef>
              <a:spcAft>
                <a:spcPts val="0"/>
              </a:spcAft>
              <a:buClr>
                <a:schemeClr val="dk1"/>
              </a:buClr>
              <a:buSzPts val="1600"/>
              <a:buChar char="■"/>
              <a:defRPr/>
            </a:lvl3pPr>
            <a:lvl4pPr indent="-330200" lvl="3" marL="1828800" rtl="0" algn="l">
              <a:lnSpc>
                <a:spcPct val="90000"/>
              </a:lnSpc>
              <a:spcBef>
                <a:spcPts val="1600"/>
              </a:spcBef>
              <a:spcAft>
                <a:spcPts val="0"/>
              </a:spcAft>
              <a:buClr>
                <a:schemeClr val="dk1"/>
              </a:buClr>
              <a:buSzPts val="1600"/>
              <a:buChar char="●"/>
              <a:defRPr/>
            </a:lvl4pPr>
            <a:lvl5pPr indent="-330200" lvl="4" marL="2286000" rtl="0" algn="l">
              <a:lnSpc>
                <a:spcPct val="90000"/>
              </a:lnSpc>
              <a:spcBef>
                <a:spcPts val="1600"/>
              </a:spcBef>
              <a:spcAft>
                <a:spcPts val="0"/>
              </a:spcAft>
              <a:buClr>
                <a:schemeClr val="dk1"/>
              </a:buClr>
              <a:buSzPts val="1600"/>
              <a:buChar char="○"/>
              <a:defRPr/>
            </a:lvl5pPr>
            <a:lvl6pPr indent="-330200" lvl="5" marL="2743200" rtl="0" algn="l">
              <a:lnSpc>
                <a:spcPct val="90000"/>
              </a:lnSpc>
              <a:spcBef>
                <a:spcPts val="1600"/>
              </a:spcBef>
              <a:spcAft>
                <a:spcPts val="0"/>
              </a:spcAft>
              <a:buClr>
                <a:schemeClr val="dk1"/>
              </a:buClr>
              <a:buSzPts val="1600"/>
              <a:buChar char="■"/>
              <a:defRPr/>
            </a:lvl6pPr>
            <a:lvl7pPr indent="-330200" lvl="6" marL="3200400" rtl="0" algn="l">
              <a:lnSpc>
                <a:spcPct val="90000"/>
              </a:lnSpc>
              <a:spcBef>
                <a:spcPts val="1600"/>
              </a:spcBef>
              <a:spcAft>
                <a:spcPts val="0"/>
              </a:spcAft>
              <a:buClr>
                <a:schemeClr val="dk1"/>
              </a:buClr>
              <a:buSzPts val="1600"/>
              <a:buChar char="●"/>
              <a:defRPr/>
            </a:lvl7pPr>
            <a:lvl8pPr indent="-330200" lvl="7" marL="3657600" rtl="0" algn="l">
              <a:lnSpc>
                <a:spcPct val="90000"/>
              </a:lnSpc>
              <a:spcBef>
                <a:spcPts val="1600"/>
              </a:spcBef>
              <a:spcAft>
                <a:spcPts val="0"/>
              </a:spcAft>
              <a:buClr>
                <a:schemeClr val="dk1"/>
              </a:buClr>
              <a:buSzPts val="1600"/>
              <a:buChar char="○"/>
              <a:defRPr/>
            </a:lvl8pPr>
            <a:lvl9pPr indent="-330200" lvl="8" marL="4114800" rtl="0" algn="l">
              <a:lnSpc>
                <a:spcPct val="90000"/>
              </a:lnSpc>
              <a:spcBef>
                <a:spcPts val="1600"/>
              </a:spcBef>
              <a:spcAft>
                <a:spcPts val="1600"/>
              </a:spcAft>
              <a:buClr>
                <a:schemeClr val="dk1"/>
              </a:buClr>
              <a:buSzPts val="1600"/>
              <a:buChar char="■"/>
              <a:defRPr/>
            </a:lvl9pPr>
          </a:lstStyle>
          <a:p/>
        </p:txBody>
      </p:sp>
      <p:sp>
        <p:nvSpPr>
          <p:cNvPr id="57" name="Google Shape;57;p13"/>
          <p:cNvSpPr txBox="1"/>
          <p:nvPr>
            <p:ph idx="12" type="sldNum"/>
          </p:nvPr>
        </p:nvSpPr>
        <p:spPr>
          <a:xfrm>
            <a:off x="6973791" y="4358884"/>
            <a:ext cx="2057400" cy="273900"/>
          </a:xfrm>
          <a:prstGeom prst="rect">
            <a:avLst/>
          </a:prstGeom>
          <a:noFill/>
          <a:ln>
            <a:noFill/>
          </a:ln>
        </p:spPr>
        <p:txBody>
          <a:bodyPr anchorCtr="0" anchor="ctr" bIns="39550" lIns="79125" spcFirstLastPara="1" rIns="79125" wrap="square" tIns="395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400"/>
              <a:buNone/>
              <a:defRPr sz="44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595308" y="430641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Quicksand Light"/>
              <a:buNone/>
              <a:defRPr b="0" sz="3000">
                <a:latin typeface="Quicksand Light"/>
                <a:ea typeface="Quicksand Light"/>
                <a:cs typeface="Quicksand Light"/>
                <a:sym typeface="Quicksand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36550" lvl="0" marL="457200">
              <a:spcBef>
                <a:spcPts val="0"/>
              </a:spcBef>
              <a:spcAft>
                <a:spcPts val="0"/>
              </a:spcAft>
              <a:buSzPts val="1700"/>
              <a:buFont typeface="Quicksand"/>
              <a:buChar char="●"/>
              <a:defRPr sz="1700">
                <a:latin typeface="Quicksand"/>
                <a:ea typeface="Quicksand"/>
                <a:cs typeface="Quicksand"/>
                <a:sym typeface="Quicksand"/>
              </a:defRPr>
            </a:lvl1pPr>
            <a:lvl2pPr indent="-311150" lvl="1" marL="914400">
              <a:spcBef>
                <a:spcPts val="1600"/>
              </a:spcBef>
              <a:spcAft>
                <a:spcPts val="0"/>
              </a:spcAft>
              <a:buSzPts val="1300"/>
              <a:buFont typeface="Quicksand"/>
              <a:buChar char="○"/>
              <a:defRPr sz="1300">
                <a:latin typeface="Quicksand"/>
                <a:ea typeface="Quicksand"/>
                <a:cs typeface="Quicksand"/>
                <a:sym typeface="Quicksand"/>
              </a:defRPr>
            </a:lvl2pPr>
            <a:lvl3pPr indent="-311150" lvl="2" marL="1371600">
              <a:spcBef>
                <a:spcPts val="1600"/>
              </a:spcBef>
              <a:spcAft>
                <a:spcPts val="0"/>
              </a:spcAft>
              <a:buSzPts val="1300"/>
              <a:buFont typeface="Quicksand"/>
              <a:buChar char="■"/>
              <a:defRPr sz="1300">
                <a:latin typeface="Quicksand"/>
                <a:ea typeface="Quicksand"/>
                <a:cs typeface="Quicksand"/>
                <a:sym typeface="Quicksand"/>
              </a:defRPr>
            </a:lvl3pPr>
            <a:lvl4pPr indent="-311150" lvl="3" marL="1828800">
              <a:spcBef>
                <a:spcPts val="1600"/>
              </a:spcBef>
              <a:spcAft>
                <a:spcPts val="0"/>
              </a:spcAft>
              <a:buSzPts val="1300"/>
              <a:buFont typeface="Quicksand"/>
              <a:buChar char="●"/>
              <a:defRPr sz="1300">
                <a:latin typeface="Quicksand"/>
                <a:ea typeface="Quicksand"/>
                <a:cs typeface="Quicksand"/>
                <a:sym typeface="Quicksand"/>
              </a:defRPr>
            </a:lvl4pPr>
            <a:lvl5pPr indent="-311150" lvl="4" marL="2286000">
              <a:spcBef>
                <a:spcPts val="1600"/>
              </a:spcBef>
              <a:spcAft>
                <a:spcPts val="0"/>
              </a:spcAft>
              <a:buSzPts val="1300"/>
              <a:buFont typeface="Quicksand"/>
              <a:buChar char="○"/>
              <a:defRPr sz="1300">
                <a:latin typeface="Quicksand"/>
                <a:ea typeface="Quicksand"/>
                <a:cs typeface="Quicksand"/>
                <a:sym typeface="Quicksand"/>
              </a:defRPr>
            </a:lvl5pPr>
            <a:lvl6pPr indent="-311150" lvl="5" marL="2743200">
              <a:spcBef>
                <a:spcPts val="1600"/>
              </a:spcBef>
              <a:spcAft>
                <a:spcPts val="0"/>
              </a:spcAft>
              <a:buSzPts val="1300"/>
              <a:buFont typeface="Quicksand"/>
              <a:buChar char="■"/>
              <a:defRPr sz="1300">
                <a:latin typeface="Quicksand"/>
                <a:ea typeface="Quicksand"/>
                <a:cs typeface="Quicksand"/>
                <a:sym typeface="Quicksand"/>
              </a:defRPr>
            </a:lvl6pPr>
            <a:lvl7pPr indent="-311150" lvl="6" marL="3200400">
              <a:spcBef>
                <a:spcPts val="1600"/>
              </a:spcBef>
              <a:spcAft>
                <a:spcPts val="0"/>
              </a:spcAft>
              <a:buSzPts val="1300"/>
              <a:buFont typeface="Quicksand"/>
              <a:buChar char="●"/>
              <a:defRPr sz="1300">
                <a:latin typeface="Quicksand"/>
                <a:ea typeface="Quicksand"/>
                <a:cs typeface="Quicksand"/>
                <a:sym typeface="Quicksand"/>
              </a:defRPr>
            </a:lvl7pPr>
            <a:lvl8pPr indent="-311150" lvl="7" marL="3657600">
              <a:spcBef>
                <a:spcPts val="1600"/>
              </a:spcBef>
              <a:spcAft>
                <a:spcPts val="0"/>
              </a:spcAft>
              <a:buSzPts val="1300"/>
              <a:buFont typeface="Quicksand"/>
              <a:buChar char="○"/>
              <a:defRPr sz="1300">
                <a:latin typeface="Quicksand"/>
                <a:ea typeface="Quicksand"/>
                <a:cs typeface="Quicksand"/>
                <a:sym typeface="Quicksand"/>
              </a:defRPr>
            </a:lvl8pPr>
            <a:lvl9pPr indent="-311150" lvl="8" marL="4114800">
              <a:spcBef>
                <a:spcPts val="1600"/>
              </a:spcBef>
              <a:spcAft>
                <a:spcPts val="1600"/>
              </a:spcAft>
              <a:buSzPts val="1300"/>
              <a:buFont typeface="Quicksand"/>
              <a:buChar char="■"/>
              <a:defRPr sz="1300">
                <a:latin typeface="Quicksand"/>
                <a:ea typeface="Quicksand"/>
                <a:cs typeface="Quicksand"/>
                <a:sym typeface="Quicksand"/>
              </a:defRPr>
            </a:lvl9pPr>
          </a:lstStyle>
          <a:p/>
        </p:txBody>
      </p:sp>
      <p:sp>
        <p:nvSpPr>
          <p:cNvPr id="23" name="Google Shape;23;p4"/>
          <p:cNvSpPr txBox="1"/>
          <p:nvPr>
            <p:ph idx="12" type="sldNum"/>
          </p:nvPr>
        </p:nvSpPr>
        <p:spPr>
          <a:xfrm>
            <a:off x="8595308" y="430092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Quicksand Light"/>
              <a:buNone/>
              <a:defRPr b="0" sz="3000">
                <a:latin typeface="Quicksand Light"/>
                <a:ea typeface="Quicksand Light"/>
                <a:cs typeface="Quicksand Light"/>
                <a:sym typeface="Quicksand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595308" y="430641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Font typeface="Quicksand Light"/>
              <a:buNone/>
              <a:defRPr b="0">
                <a:latin typeface="Quicksand Light"/>
                <a:ea typeface="Quicksand Light"/>
                <a:cs typeface="Quicksand Light"/>
                <a:sym typeface="Quicksand Ligh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595308" y="431190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Font typeface="Quicksand Light"/>
              <a:buNone/>
              <a:defRPr b="0" sz="2400">
                <a:latin typeface="Quicksand Light"/>
                <a:ea typeface="Quicksand Light"/>
                <a:cs typeface="Quicksand Light"/>
                <a:sym typeface="Quicksand Light"/>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595308" y="430641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595308" y="430641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34"/>
            <a:ext cx="4572000" cy="4704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02900" y="724142"/>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595308" y="431068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595308" y="4311902"/>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Quicksand"/>
              <a:buNone/>
              <a:defRPr b="1" sz="3000">
                <a:solidFill>
                  <a:schemeClr val="dk1"/>
                </a:solidFill>
                <a:latin typeface="Quicksand"/>
                <a:ea typeface="Quicksand"/>
                <a:cs typeface="Quicksand"/>
                <a:sym typeface="Quicksand"/>
              </a:defRPr>
            </a:lvl1pPr>
            <a:lvl2pPr lvl="1">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2pPr>
            <a:lvl3pPr lvl="2">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3pPr>
            <a:lvl4pPr lvl="3">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4pPr>
            <a:lvl5pPr lvl="4">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5pPr>
            <a:lvl6pPr lvl="5">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6pPr>
            <a:lvl7pPr lvl="6">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7pPr>
            <a:lvl8pPr lvl="7">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8pPr>
            <a:lvl9pPr lvl="8">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Quicksand Light"/>
              <a:buChar char="●"/>
              <a:defRPr sz="1800">
                <a:solidFill>
                  <a:schemeClr val="dk2"/>
                </a:solidFill>
                <a:latin typeface="Quicksand Light"/>
                <a:ea typeface="Quicksand Light"/>
                <a:cs typeface="Quicksand Light"/>
                <a:sym typeface="Quicksand Light"/>
              </a:defRPr>
            </a:lvl1pPr>
            <a:lvl2pPr indent="-317500" lvl="1" marL="9144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2pPr>
            <a:lvl3pPr indent="-317500" lvl="2" marL="13716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3pPr>
            <a:lvl4pPr indent="-317500" lvl="3" marL="18288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4pPr>
            <a:lvl5pPr indent="-317500" lvl="4" marL="22860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5pPr>
            <a:lvl6pPr indent="-317500" lvl="5" marL="27432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6pPr>
            <a:lvl7pPr indent="-317500" lvl="6" marL="32004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7pPr>
            <a:lvl8pPr indent="-317500" lvl="7" marL="3657600">
              <a:lnSpc>
                <a:spcPct val="115000"/>
              </a:lnSpc>
              <a:spcBef>
                <a:spcPts val="1600"/>
              </a:spcBef>
              <a:spcAft>
                <a:spcPts val="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8pPr>
            <a:lvl9pPr indent="-317500" lvl="8" marL="4114800">
              <a:lnSpc>
                <a:spcPct val="115000"/>
              </a:lnSpc>
              <a:spcBef>
                <a:spcPts val="1600"/>
              </a:spcBef>
              <a:spcAft>
                <a:spcPts val="1600"/>
              </a:spcAft>
              <a:buClr>
                <a:schemeClr val="dk2"/>
              </a:buClr>
              <a:buSzPts val="1400"/>
              <a:buFont typeface="Quicksand Light"/>
              <a:buChar char="■"/>
              <a:defRPr>
                <a:solidFill>
                  <a:schemeClr val="dk2"/>
                </a:solidFill>
                <a:latin typeface="Quicksand Light"/>
                <a:ea typeface="Quicksand Light"/>
                <a:cs typeface="Quicksand Light"/>
                <a:sym typeface="Quicksand L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
        <p:nvSpPr>
          <p:cNvPr id="9" name="Google Shape;9;p1"/>
          <p:cNvSpPr/>
          <p:nvPr/>
        </p:nvSpPr>
        <p:spPr>
          <a:xfrm>
            <a:off x="0" y="4703625"/>
            <a:ext cx="9144000" cy="439500"/>
          </a:xfrm>
          <a:prstGeom prst="rect">
            <a:avLst/>
          </a:prstGeom>
          <a:solidFill>
            <a:srgbClr val="1789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 name="Google Shape;10;p1"/>
          <p:cNvPicPr preferRelativeResize="0"/>
          <p:nvPr/>
        </p:nvPicPr>
        <p:blipFill>
          <a:blip r:embed="rId1">
            <a:alphaModFix/>
          </a:blip>
          <a:stretch>
            <a:fillRect/>
          </a:stretch>
        </p:blipFill>
        <p:spPr>
          <a:xfrm>
            <a:off x="7958450" y="4788370"/>
            <a:ext cx="538650" cy="270000"/>
          </a:xfrm>
          <a:prstGeom prst="rect">
            <a:avLst/>
          </a:prstGeom>
          <a:noFill/>
          <a:ln>
            <a:noFill/>
          </a:ln>
        </p:spPr>
      </p:pic>
      <p:sp>
        <p:nvSpPr>
          <p:cNvPr id="11" name="Google Shape;11;p1"/>
          <p:cNvSpPr txBox="1"/>
          <p:nvPr/>
        </p:nvSpPr>
        <p:spPr>
          <a:xfrm>
            <a:off x="84050" y="4749825"/>
            <a:ext cx="79485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731">
                <a:solidFill>
                  <a:srgbClr val="FFFFFF"/>
                </a:solidFill>
                <a:latin typeface="Helvetica Neue"/>
                <a:ea typeface="Helvetica Neue"/>
                <a:cs typeface="Helvetica Neue"/>
                <a:sym typeface="Helvetica Neue"/>
              </a:rPr>
              <a:t>©  Copyright Kapow Primary 2020 					        www.kapowprimary.com</a:t>
            </a:r>
            <a:endParaRPr sz="1000">
              <a:solidFill>
                <a:srgbClr val="FFFFFF"/>
              </a:solidFill>
              <a:latin typeface="Lato"/>
              <a:ea typeface="Lato"/>
              <a:cs typeface="Lato"/>
              <a:sym typeface="Lato"/>
            </a:endParaRPr>
          </a:p>
        </p:txBody>
      </p:sp>
      <p:pic>
        <p:nvPicPr>
          <p:cNvPr id="12" name="Google Shape;12;p1"/>
          <p:cNvPicPr preferRelativeResize="0"/>
          <p:nvPr/>
        </p:nvPicPr>
        <p:blipFill>
          <a:blip r:embed="rId2">
            <a:alphaModFix/>
          </a:blip>
          <a:stretch>
            <a:fillRect/>
          </a:stretch>
        </p:blipFill>
        <p:spPr>
          <a:xfrm>
            <a:off x="8595805" y="4788375"/>
            <a:ext cx="425345" cy="270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hyperlink" Target="http://drive.google.com/file/d/167G4DhJ1V4apDDplwpuHHjeDOpj1Qefp/view" TargetMode="External"/><Relationship Id="rId5"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drive.google.com/file/d/10Sj38MqvWDxDMPaRQXWPMw8RUXxmhUGM/view" TargetMode="External"/><Relationship Id="rId4" Type="http://schemas.openxmlformats.org/officeDocument/2006/relationships/image" Target="../media/image4.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1.png"/><Relationship Id="rId5" Type="http://schemas.openxmlformats.org/officeDocument/2006/relationships/image" Target="../media/image15.png"/><Relationship Id="rId6"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omments" Target="../comments/commen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hyperlink" Target="https://www.gov.uk/government/publications/whats-working-well-in-remote-education/whats-working-well-in-remote-education?fbclid=IwAR1oGqJulIDI5SZPPrWJHgAHouLZ8KhhrO7XAqQj8iI2vxuFoAdBE0MvY4w#what-is-remote-educ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hyperlink" Target="http://www.menti.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hyperlink" Target="https://www.kapowprimary.com/home-learning-unit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comments" Target="../comments/comment1.xml"/><Relationship Id="rId4" Type="http://schemas.openxmlformats.org/officeDocument/2006/relationships/image" Target="../media/image3.png"/><Relationship Id="rId5" Type="http://schemas.openxmlformats.org/officeDocument/2006/relationships/image" Target="../media/image19.jpg"/><Relationship Id="rId6"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0" l="0" r="0" t="0"/>
          <a:stretch/>
        </p:blipFill>
        <p:spPr>
          <a:xfrm>
            <a:off x="395007" y="173118"/>
            <a:ext cx="2261135" cy="516831"/>
          </a:xfrm>
          <a:prstGeom prst="rect">
            <a:avLst/>
          </a:prstGeom>
          <a:noFill/>
          <a:ln>
            <a:noFill/>
          </a:ln>
        </p:spPr>
      </p:pic>
      <p:sp>
        <p:nvSpPr>
          <p:cNvPr id="63" name="Google Shape;63;p14"/>
          <p:cNvSpPr txBox="1"/>
          <p:nvPr>
            <p:ph type="title"/>
          </p:nvPr>
        </p:nvSpPr>
        <p:spPr>
          <a:xfrm>
            <a:off x="395008" y="121447"/>
            <a:ext cx="7886700" cy="994200"/>
          </a:xfrm>
          <a:prstGeom prst="rect">
            <a:avLst/>
          </a:prstGeom>
          <a:noFill/>
          <a:ln>
            <a:noFill/>
          </a:ln>
        </p:spPr>
        <p:txBody>
          <a:bodyPr anchorCtr="0" anchor="t" bIns="85700" lIns="85700" spcFirstLastPara="1" rIns="85700" wrap="square" tIns="85700">
            <a:noAutofit/>
          </a:bodyPr>
          <a:lstStyle/>
          <a:p>
            <a:pPr indent="0" lvl="0" marL="0" rtl="0" algn="l">
              <a:lnSpc>
                <a:spcPct val="100000"/>
              </a:lnSpc>
              <a:spcBef>
                <a:spcPts val="0"/>
              </a:spcBef>
              <a:spcAft>
                <a:spcPts val="0"/>
              </a:spcAft>
              <a:buClr>
                <a:schemeClr val="dk1"/>
              </a:buClr>
              <a:buSzPts val="2900"/>
              <a:buFont typeface="Caveat"/>
              <a:buNone/>
            </a:pPr>
            <a:r>
              <a:rPr lang="en-GB" sz="2900">
                <a:latin typeface="Caveat"/>
                <a:ea typeface="Caveat"/>
                <a:cs typeface="Caveat"/>
                <a:sym typeface="Caveat"/>
              </a:rPr>
              <a:t>Housekeeping:</a:t>
            </a:r>
            <a:endParaRPr sz="2900">
              <a:latin typeface="Roboto"/>
              <a:ea typeface="Roboto"/>
              <a:cs typeface="Roboto"/>
              <a:sym typeface="Roboto"/>
            </a:endParaRPr>
          </a:p>
        </p:txBody>
      </p:sp>
      <p:sp>
        <p:nvSpPr>
          <p:cNvPr id="64" name="Google Shape;64;p14"/>
          <p:cNvSpPr txBox="1"/>
          <p:nvPr>
            <p:ph idx="1" type="body"/>
          </p:nvPr>
        </p:nvSpPr>
        <p:spPr>
          <a:xfrm>
            <a:off x="395008" y="741620"/>
            <a:ext cx="7886700" cy="3738600"/>
          </a:xfrm>
          <a:prstGeom prst="rect">
            <a:avLst/>
          </a:prstGeom>
          <a:noFill/>
          <a:ln>
            <a:noFill/>
          </a:ln>
        </p:spPr>
        <p:txBody>
          <a:bodyPr anchorCtr="0" anchor="t" bIns="85700" lIns="85700" spcFirstLastPara="1" rIns="85700" wrap="square" tIns="85700">
            <a:noAutofit/>
          </a:bodyPr>
          <a:lstStyle/>
          <a:p>
            <a:pPr indent="-266700" lvl="0" marL="368300" rtl="0" algn="l">
              <a:lnSpc>
                <a:spcPct val="100000"/>
              </a:lnSpc>
              <a:spcBef>
                <a:spcPts val="700"/>
              </a:spcBef>
              <a:spcAft>
                <a:spcPts val="0"/>
              </a:spcAft>
              <a:buClr>
                <a:schemeClr val="dk1"/>
              </a:buClr>
              <a:buSzPts val="1600"/>
              <a:buChar char="●"/>
            </a:pPr>
            <a:r>
              <a:rPr lang="en-GB" sz="1700">
                <a:latin typeface="Lato"/>
                <a:ea typeface="Lato"/>
                <a:cs typeface="Lato"/>
                <a:sym typeface="Lato"/>
              </a:rPr>
              <a:t>Your presenter today is computing specialist Sarah Vaughan.</a:t>
            </a:r>
            <a:endParaRPr sz="1700">
              <a:latin typeface="Lato"/>
              <a:ea typeface="Lato"/>
              <a:cs typeface="Lato"/>
              <a:sym typeface="Lato"/>
            </a:endParaRPr>
          </a:p>
          <a:p>
            <a:pPr indent="-266700" lvl="0" marL="368300" rtl="0" algn="l">
              <a:lnSpc>
                <a:spcPct val="100000"/>
              </a:lnSpc>
              <a:spcBef>
                <a:spcPts val="2000"/>
              </a:spcBef>
              <a:spcAft>
                <a:spcPts val="0"/>
              </a:spcAft>
              <a:buClr>
                <a:schemeClr val="dk1"/>
              </a:buClr>
              <a:buSzPts val="1600"/>
              <a:buChar char="●"/>
            </a:pPr>
            <a:r>
              <a:rPr lang="en-GB" sz="1700">
                <a:latin typeface="Lato"/>
                <a:ea typeface="Lato"/>
                <a:cs typeface="Lato"/>
                <a:sym typeface="Lato"/>
              </a:rPr>
              <a:t>Sarah will be presenting slides on her screen.</a:t>
            </a:r>
            <a:endParaRPr sz="1700">
              <a:latin typeface="Lato"/>
              <a:ea typeface="Lato"/>
              <a:cs typeface="Lato"/>
              <a:sym typeface="Lato"/>
            </a:endParaRPr>
          </a:p>
          <a:p>
            <a:pPr indent="-266700" lvl="0" marL="368300" rtl="0" algn="l">
              <a:lnSpc>
                <a:spcPct val="100000"/>
              </a:lnSpc>
              <a:spcBef>
                <a:spcPts val="2000"/>
              </a:spcBef>
              <a:spcAft>
                <a:spcPts val="0"/>
              </a:spcAft>
              <a:buClr>
                <a:schemeClr val="dk1"/>
              </a:buClr>
              <a:buSzPts val="1600"/>
              <a:buChar char="●"/>
            </a:pPr>
            <a:r>
              <a:rPr lang="en-GB" sz="1700">
                <a:latin typeface="Lato"/>
                <a:ea typeface="Lato"/>
                <a:cs typeface="Lato"/>
                <a:sym typeface="Lato"/>
              </a:rPr>
              <a:t>Please mute your mic.</a:t>
            </a:r>
            <a:endParaRPr sz="1700">
              <a:latin typeface="Lato"/>
              <a:ea typeface="Lato"/>
              <a:cs typeface="Lato"/>
              <a:sym typeface="Lato"/>
            </a:endParaRPr>
          </a:p>
          <a:p>
            <a:pPr indent="-266700" lvl="0" marL="368300" rtl="0" algn="l">
              <a:lnSpc>
                <a:spcPct val="100000"/>
              </a:lnSpc>
              <a:spcBef>
                <a:spcPts val="2000"/>
              </a:spcBef>
              <a:spcAft>
                <a:spcPts val="0"/>
              </a:spcAft>
              <a:buClr>
                <a:schemeClr val="dk1"/>
              </a:buClr>
              <a:buSzPts val="1600"/>
              <a:buChar char="●"/>
            </a:pPr>
            <a:r>
              <a:rPr lang="en-GB" sz="1700">
                <a:latin typeface="Lato"/>
                <a:ea typeface="Lato"/>
                <a:cs typeface="Lato"/>
                <a:sym typeface="Lato"/>
              </a:rPr>
              <a:t>You can keep your camera on or turn it off.</a:t>
            </a:r>
            <a:endParaRPr sz="1700">
              <a:latin typeface="Lato"/>
              <a:ea typeface="Lato"/>
              <a:cs typeface="Lato"/>
              <a:sym typeface="Lato"/>
            </a:endParaRPr>
          </a:p>
          <a:p>
            <a:pPr indent="-266700" lvl="0" marL="368300" rtl="0" algn="l">
              <a:lnSpc>
                <a:spcPct val="100000"/>
              </a:lnSpc>
              <a:spcBef>
                <a:spcPts val="2000"/>
              </a:spcBef>
              <a:spcAft>
                <a:spcPts val="0"/>
              </a:spcAft>
              <a:buClr>
                <a:schemeClr val="dk1"/>
              </a:buClr>
              <a:buSzPts val="1600"/>
              <a:buChar char="●"/>
            </a:pPr>
            <a:r>
              <a:rPr lang="en-GB" sz="1700">
                <a:latin typeface="Lato"/>
                <a:ea typeface="Lato"/>
                <a:cs typeface="Lato"/>
                <a:sym typeface="Lato"/>
              </a:rPr>
              <a:t>The session will finish with your questions.  </a:t>
            </a:r>
            <a:br>
              <a:rPr lang="en-GB" sz="1700">
                <a:latin typeface="Lato"/>
                <a:ea typeface="Lato"/>
                <a:cs typeface="Lato"/>
                <a:sym typeface="Lato"/>
              </a:rPr>
            </a:br>
            <a:r>
              <a:rPr lang="en-GB" sz="1700">
                <a:latin typeface="Lato"/>
                <a:ea typeface="Lato"/>
                <a:cs typeface="Lato"/>
                <a:sym typeface="Lato"/>
              </a:rPr>
              <a:t>Please type any questions into the chat box any time during the session, and they will be addressed at the end.</a:t>
            </a:r>
            <a:endParaRPr sz="1700">
              <a:latin typeface="Lato"/>
              <a:ea typeface="Lato"/>
              <a:cs typeface="Lato"/>
              <a:sym typeface="Lato"/>
            </a:endParaRPr>
          </a:p>
          <a:p>
            <a:pPr indent="-266700" lvl="0" marL="368300" rtl="0" algn="l">
              <a:lnSpc>
                <a:spcPct val="100000"/>
              </a:lnSpc>
              <a:spcBef>
                <a:spcPts val="2000"/>
              </a:spcBef>
              <a:spcAft>
                <a:spcPts val="1300"/>
              </a:spcAft>
              <a:buClr>
                <a:schemeClr val="dk1"/>
              </a:buClr>
              <a:buSzPts val="1600"/>
              <a:buChar char="●"/>
            </a:pPr>
            <a:r>
              <a:rPr b="1" lang="en-GB" sz="1700">
                <a:latin typeface="Lato"/>
                <a:ea typeface="Lato"/>
                <a:cs typeface="Lato"/>
                <a:sym typeface="Lato"/>
              </a:rPr>
              <a:t>Please note this session will be recorded.</a:t>
            </a:r>
            <a:endParaRPr b="1" sz="1700">
              <a:latin typeface="Lato"/>
              <a:ea typeface="Lato"/>
              <a:cs typeface="Lato"/>
              <a:sym typeface="Lato"/>
            </a:endParaRPr>
          </a:p>
        </p:txBody>
      </p:sp>
      <p:pic>
        <p:nvPicPr>
          <p:cNvPr id="65" name="Google Shape;65;p14"/>
          <p:cNvPicPr preferRelativeResize="0"/>
          <p:nvPr/>
        </p:nvPicPr>
        <p:blipFill>
          <a:blip r:embed="rId4">
            <a:alphaModFix/>
          </a:blip>
          <a:stretch>
            <a:fillRect/>
          </a:stretch>
        </p:blipFill>
        <p:spPr>
          <a:xfrm>
            <a:off x="7109050" y="150525"/>
            <a:ext cx="1871100" cy="1854300"/>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3"/>
          <p:cNvPicPr preferRelativeResize="0"/>
          <p:nvPr/>
        </p:nvPicPr>
        <p:blipFill>
          <a:blip r:embed="rId3">
            <a:alphaModFix/>
          </a:blip>
          <a:stretch>
            <a:fillRect/>
          </a:stretch>
        </p:blipFill>
        <p:spPr>
          <a:xfrm>
            <a:off x="449985" y="173572"/>
            <a:ext cx="2262450" cy="687350"/>
          </a:xfrm>
          <a:prstGeom prst="rect">
            <a:avLst/>
          </a:prstGeom>
          <a:noFill/>
          <a:ln>
            <a:noFill/>
          </a:ln>
        </p:spPr>
      </p:pic>
      <p:sp>
        <p:nvSpPr>
          <p:cNvPr id="142" name="Google Shape;142;p23"/>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Online quizzes </a:t>
            </a:r>
            <a:endParaRPr b="1" sz="2900">
              <a:latin typeface="Caveat"/>
              <a:ea typeface="Caveat"/>
              <a:cs typeface="Caveat"/>
              <a:sym typeface="Caveat"/>
            </a:endParaRPr>
          </a:p>
        </p:txBody>
      </p:sp>
      <p:sp>
        <p:nvSpPr>
          <p:cNvPr id="143" name="Google Shape;143;p23"/>
          <p:cNvSpPr txBox="1"/>
          <p:nvPr>
            <p:ph idx="1" type="body"/>
          </p:nvPr>
        </p:nvSpPr>
        <p:spPr>
          <a:xfrm>
            <a:off x="181475" y="1081625"/>
            <a:ext cx="7990800" cy="3258300"/>
          </a:xfrm>
          <a:prstGeom prst="rect">
            <a:avLst/>
          </a:prstGeom>
          <a:noFill/>
        </p:spPr>
        <p:txBody>
          <a:bodyPr anchorCtr="0" anchor="t" bIns="91425" lIns="91425" spcFirstLastPara="1" rIns="91425" wrap="square" tIns="91425">
            <a:noAutofit/>
          </a:bodyPr>
          <a:lstStyle/>
          <a:p>
            <a:pPr indent="0" lvl="0" marL="457200" rtl="0" algn="l">
              <a:spcBef>
                <a:spcPts val="1200"/>
              </a:spcBef>
              <a:spcAft>
                <a:spcPts val="0"/>
              </a:spcAft>
              <a:buNone/>
            </a:pPr>
            <a:r>
              <a:t/>
            </a:r>
            <a:endParaRPr sz="2400">
              <a:solidFill>
                <a:schemeClr val="dk1"/>
              </a:solidFill>
            </a:endParaRPr>
          </a:p>
          <a:p>
            <a:pPr indent="0" lvl="0" marL="457200" rtl="0" algn="l">
              <a:spcBef>
                <a:spcPts val="1200"/>
              </a:spcBef>
              <a:spcAft>
                <a:spcPts val="1200"/>
              </a:spcAft>
              <a:buNone/>
            </a:pPr>
            <a:r>
              <a:t/>
            </a:r>
            <a:endParaRPr sz="2400">
              <a:solidFill>
                <a:schemeClr val="dk1"/>
              </a:solidFill>
            </a:endParaRPr>
          </a:p>
        </p:txBody>
      </p:sp>
      <p:sp>
        <p:nvSpPr>
          <p:cNvPr id="144" name="Google Shape;144;p23"/>
          <p:cNvSpPr txBox="1"/>
          <p:nvPr/>
        </p:nvSpPr>
        <p:spPr>
          <a:xfrm>
            <a:off x="540300" y="1132650"/>
            <a:ext cx="7182900" cy="43713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t/>
            </a:r>
            <a:endParaRPr sz="1700">
              <a:solidFill>
                <a:schemeClr val="dk1"/>
              </a:solidFill>
              <a:latin typeface="Lato"/>
              <a:ea typeface="Lato"/>
              <a:cs typeface="Lato"/>
              <a:sym typeface="Lato"/>
            </a:endParaRPr>
          </a:p>
          <a:p>
            <a:pPr indent="0" lvl="0" marL="457200" rtl="0" algn="l">
              <a:spcBef>
                <a:spcPts val="0"/>
              </a:spcBef>
              <a:spcAft>
                <a:spcPts val="0"/>
              </a:spcAft>
              <a:buNone/>
            </a:pPr>
            <a:r>
              <a:rPr b="1" lang="en-GB" sz="1700">
                <a:solidFill>
                  <a:schemeClr val="dk1"/>
                </a:solidFill>
                <a:latin typeface="Lato"/>
                <a:ea typeface="Lato"/>
                <a:cs typeface="Lato"/>
                <a:sym typeface="Lato"/>
              </a:rPr>
              <a:t>Kahoot</a:t>
            </a:r>
            <a:endParaRPr b="1" sz="1700">
              <a:solidFill>
                <a:schemeClr val="dk1"/>
              </a:solidFill>
              <a:latin typeface="Lato"/>
              <a:ea typeface="Lato"/>
              <a:cs typeface="Lato"/>
              <a:sym typeface="Lato"/>
            </a:endParaRPr>
          </a:p>
          <a:p>
            <a:pPr indent="-336550" lvl="0" marL="457200" rtl="0" algn="l">
              <a:lnSpc>
                <a:spcPct val="150000"/>
              </a:lnSpc>
              <a:spcBef>
                <a:spcPts val="0"/>
              </a:spcBef>
              <a:spcAft>
                <a:spcPts val="0"/>
              </a:spcAft>
              <a:buSzPts val="1700"/>
              <a:buFont typeface="Lato"/>
              <a:buChar char="●"/>
            </a:pPr>
            <a:r>
              <a:rPr lang="en-GB" sz="1700">
                <a:solidFill>
                  <a:schemeClr val="dk1"/>
                </a:solidFill>
                <a:latin typeface="Lato"/>
                <a:ea typeface="Lato"/>
                <a:cs typeface="Lato"/>
                <a:sym typeface="Lato"/>
              </a:rPr>
              <a:t>Live teaching or pre assigned</a:t>
            </a:r>
            <a:endParaRPr sz="1700">
              <a:solidFill>
                <a:schemeClr val="dk1"/>
              </a:solidFill>
              <a:latin typeface="Lato"/>
              <a:ea typeface="Lato"/>
              <a:cs typeface="Lato"/>
              <a:sym typeface="Lato"/>
            </a:endParaRPr>
          </a:p>
          <a:p>
            <a:pPr indent="-336550" lvl="0" marL="457200" rtl="0" algn="l">
              <a:lnSpc>
                <a:spcPct val="150000"/>
              </a:lnSpc>
              <a:spcBef>
                <a:spcPts val="0"/>
              </a:spcBef>
              <a:spcAft>
                <a:spcPts val="0"/>
              </a:spcAft>
              <a:buClr>
                <a:schemeClr val="dk1"/>
              </a:buClr>
              <a:buSzPts val="1700"/>
              <a:buFont typeface="Lato"/>
              <a:buChar char="●"/>
            </a:pPr>
            <a:r>
              <a:rPr lang="en-GB" sz="1700">
                <a:solidFill>
                  <a:schemeClr val="dk1"/>
                </a:solidFill>
                <a:latin typeface="Lato"/>
                <a:ea typeface="Lato"/>
                <a:cs typeface="Lato"/>
                <a:sym typeface="Lato"/>
              </a:rPr>
              <a:t>Free to use</a:t>
            </a:r>
            <a:endParaRPr sz="1700">
              <a:solidFill>
                <a:schemeClr val="dk1"/>
              </a:solidFill>
              <a:latin typeface="Lato"/>
              <a:ea typeface="Lato"/>
              <a:cs typeface="Lato"/>
              <a:sym typeface="Lato"/>
            </a:endParaRPr>
          </a:p>
          <a:p>
            <a:pPr indent="-336550" lvl="0" marL="457200" rtl="0" algn="l">
              <a:lnSpc>
                <a:spcPct val="150000"/>
              </a:lnSpc>
              <a:spcBef>
                <a:spcPts val="0"/>
              </a:spcBef>
              <a:spcAft>
                <a:spcPts val="0"/>
              </a:spcAft>
              <a:buClr>
                <a:schemeClr val="dk1"/>
              </a:buClr>
              <a:buSzPts val="1700"/>
              <a:buFont typeface="Lato"/>
              <a:buChar char="●"/>
            </a:pPr>
            <a:r>
              <a:rPr lang="en-GB" sz="1700">
                <a:solidFill>
                  <a:schemeClr val="dk1"/>
                </a:solidFill>
                <a:latin typeface="Lato"/>
                <a:ea typeface="Lato"/>
                <a:cs typeface="Lato"/>
                <a:sym typeface="Lato"/>
              </a:rPr>
              <a:t>Competitive element</a:t>
            </a:r>
            <a:endParaRPr sz="1700">
              <a:solidFill>
                <a:schemeClr val="dk1"/>
              </a:solidFill>
              <a:latin typeface="Lato"/>
              <a:ea typeface="Lato"/>
              <a:cs typeface="Lato"/>
              <a:sym typeface="Lato"/>
            </a:endParaRPr>
          </a:p>
          <a:p>
            <a:pPr indent="0" lvl="0" marL="457200" rtl="0" algn="l">
              <a:lnSpc>
                <a:spcPct val="150000"/>
              </a:lnSpc>
              <a:spcBef>
                <a:spcPts val="0"/>
              </a:spcBef>
              <a:spcAft>
                <a:spcPts val="0"/>
              </a:spcAft>
              <a:buNone/>
            </a:pPr>
            <a:r>
              <a:rPr lang="en-GB" sz="1700">
                <a:solidFill>
                  <a:schemeClr val="dk1"/>
                </a:solidFill>
                <a:latin typeface="Lato"/>
                <a:ea typeface="Lato"/>
                <a:cs typeface="Lato"/>
                <a:sym typeface="Lato"/>
              </a:rPr>
              <a:t>Let’s have a go…  got to Kahoot.it (or use the app) </a:t>
            </a:r>
            <a:endParaRPr sz="1700">
              <a:solidFill>
                <a:schemeClr val="dk1"/>
              </a:solidFill>
              <a:latin typeface="Lato"/>
              <a:ea typeface="Lato"/>
              <a:cs typeface="Lato"/>
              <a:sym typeface="Lato"/>
            </a:endParaRPr>
          </a:p>
          <a:p>
            <a:pPr indent="0" lvl="0" marL="457200" rtl="0" algn="l">
              <a:spcBef>
                <a:spcPts val="0"/>
              </a:spcBef>
              <a:spcAft>
                <a:spcPts val="0"/>
              </a:spcAft>
              <a:buNone/>
            </a:pPr>
            <a:r>
              <a:t/>
            </a:r>
            <a:endParaRPr sz="1700">
              <a:solidFill>
                <a:schemeClr val="dk1"/>
              </a:solidFill>
              <a:latin typeface="Lato"/>
              <a:ea typeface="Lato"/>
              <a:cs typeface="Lato"/>
              <a:sym typeface="Lato"/>
            </a:endParaRPr>
          </a:p>
          <a:p>
            <a:pPr indent="0" lvl="0" marL="457200" rtl="0" algn="l">
              <a:spcBef>
                <a:spcPts val="0"/>
              </a:spcBef>
              <a:spcAft>
                <a:spcPts val="0"/>
              </a:spcAft>
              <a:buNone/>
            </a:pPr>
            <a:r>
              <a:t/>
            </a:r>
            <a:endParaRPr sz="1700">
              <a:solidFill>
                <a:schemeClr val="dk1"/>
              </a:solidFill>
              <a:latin typeface="Lato"/>
              <a:ea typeface="Lato"/>
              <a:cs typeface="Lato"/>
              <a:sym typeface="Lato"/>
            </a:endParaRPr>
          </a:p>
          <a:p>
            <a:pPr indent="0" lvl="0" marL="457200" rtl="0" algn="l">
              <a:spcBef>
                <a:spcPts val="0"/>
              </a:spcBef>
              <a:spcAft>
                <a:spcPts val="0"/>
              </a:spcAft>
              <a:buNone/>
            </a:pPr>
            <a:r>
              <a:t/>
            </a:r>
            <a:endParaRPr sz="1700">
              <a:solidFill>
                <a:schemeClr val="dk1"/>
              </a:solidFill>
              <a:latin typeface="Lato"/>
              <a:ea typeface="Lato"/>
              <a:cs typeface="Lato"/>
              <a:sym typeface="Lato"/>
            </a:endParaRPr>
          </a:p>
          <a:p>
            <a:pPr indent="0" lvl="0" marL="457200" rtl="0" algn="l">
              <a:spcBef>
                <a:spcPts val="0"/>
              </a:spcBef>
              <a:spcAft>
                <a:spcPts val="0"/>
              </a:spcAft>
              <a:buNone/>
            </a:pPr>
            <a:r>
              <a:t/>
            </a:r>
            <a:endParaRPr sz="1700">
              <a:solidFill>
                <a:schemeClr val="dk1"/>
              </a:solidFill>
              <a:latin typeface="Lato"/>
              <a:ea typeface="Lato"/>
              <a:cs typeface="Lato"/>
              <a:sym typeface="Lato"/>
            </a:endParaRPr>
          </a:p>
          <a:p>
            <a:pPr indent="0" lvl="0" marL="457200" rtl="0" algn="l">
              <a:spcBef>
                <a:spcPts val="0"/>
              </a:spcBef>
              <a:spcAft>
                <a:spcPts val="0"/>
              </a:spcAft>
              <a:buNone/>
            </a:pPr>
            <a:r>
              <a:rPr lang="en-GB" sz="1700">
                <a:solidFill>
                  <a:schemeClr val="dk1"/>
                </a:solidFill>
                <a:latin typeface="Lato"/>
                <a:ea typeface="Lato"/>
                <a:cs typeface="Lato"/>
                <a:sym typeface="Lato"/>
              </a:rPr>
              <a:t>Other quizzes:   Google Forms, Microsoft Forms, Quizzizz, Quizlet</a:t>
            </a:r>
            <a:endParaRPr sz="1700">
              <a:solidFill>
                <a:schemeClr val="dk1"/>
              </a:solidFill>
              <a:latin typeface="Lato"/>
              <a:ea typeface="Lato"/>
              <a:cs typeface="Lato"/>
              <a:sym typeface="Lato"/>
            </a:endParaRPr>
          </a:p>
          <a:p>
            <a:pPr indent="0" lvl="0" marL="457200" rtl="0" algn="l">
              <a:spcBef>
                <a:spcPts val="0"/>
              </a:spcBef>
              <a:spcAft>
                <a:spcPts val="0"/>
              </a:spcAft>
              <a:buNone/>
            </a:pPr>
            <a:r>
              <a:rPr lang="en-GB" sz="1700">
                <a:solidFill>
                  <a:schemeClr val="dk1"/>
                </a:solidFill>
                <a:latin typeface="Lato"/>
                <a:ea typeface="Lato"/>
                <a:cs typeface="Lato"/>
                <a:sym typeface="Lato"/>
              </a:rPr>
              <a:t> </a:t>
            </a:r>
            <a:endParaRPr sz="1700">
              <a:solidFill>
                <a:schemeClr val="dk1"/>
              </a:solidFill>
              <a:latin typeface="Lato"/>
              <a:ea typeface="Lato"/>
              <a:cs typeface="Lato"/>
              <a:sym typeface="Lato"/>
            </a:endParaRPr>
          </a:p>
          <a:p>
            <a:pPr indent="0" lvl="0" marL="457200" rtl="0" algn="l">
              <a:spcBef>
                <a:spcPts val="0"/>
              </a:spcBef>
              <a:spcAft>
                <a:spcPts val="0"/>
              </a:spcAft>
              <a:buNone/>
            </a:pPr>
            <a:r>
              <a:t/>
            </a:r>
            <a:endParaRPr sz="1700">
              <a:solidFill>
                <a:schemeClr val="dk1"/>
              </a:solidFill>
              <a:latin typeface="Lato"/>
              <a:ea typeface="Lato"/>
              <a:cs typeface="Lato"/>
              <a:sym typeface="Lato"/>
            </a:endParaRPr>
          </a:p>
          <a:p>
            <a:pPr indent="0" lvl="0" marL="457200" rtl="0" algn="l">
              <a:spcBef>
                <a:spcPts val="0"/>
              </a:spcBef>
              <a:spcAft>
                <a:spcPts val="0"/>
              </a:spcAft>
              <a:buNone/>
            </a:pPr>
            <a:r>
              <a:t/>
            </a:r>
            <a:endParaRPr sz="1700">
              <a:solidFill>
                <a:schemeClr val="dk1"/>
              </a:solidFill>
              <a:latin typeface="Lato"/>
              <a:ea typeface="Lato"/>
              <a:cs typeface="Lato"/>
              <a:sym typeface="Lato"/>
            </a:endParaRPr>
          </a:p>
        </p:txBody>
      </p:sp>
      <p:sp>
        <p:nvSpPr>
          <p:cNvPr id="145" name="Google Shape;145;p23"/>
          <p:cNvSpPr txBox="1"/>
          <p:nvPr/>
        </p:nvSpPr>
        <p:spPr>
          <a:xfrm>
            <a:off x="642950" y="958750"/>
            <a:ext cx="724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Light"/>
              <a:ea typeface="Quicksand Light"/>
              <a:cs typeface="Quicksand Light"/>
              <a:sym typeface="Quicksand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4"/>
          <p:cNvPicPr preferRelativeResize="0"/>
          <p:nvPr/>
        </p:nvPicPr>
        <p:blipFill>
          <a:blip r:embed="rId3">
            <a:alphaModFix/>
          </a:blip>
          <a:stretch>
            <a:fillRect/>
          </a:stretch>
        </p:blipFill>
        <p:spPr>
          <a:xfrm>
            <a:off x="449975" y="173575"/>
            <a:ext cx="2673375" cy="687350"/>
          </a:xfrm>
          <a:prstGeom prst="rect">
            <a:avLst/>
          </a:prstGeom>
          <a:noFill/>
          <a:ln>
            <a:noFill/>
          </a:ln>
        </p:spPr>
      </p:pic>
      <p:sp>
        <p:nvSpPr>
          <p:cNvPr id="151" name="Google Shape;151;p24"/>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Online whiteboards</a:t>
            </a:r>
            <a:endParaRPr b="1" sz="2900">
              <a:latin typeface="Caveat"/>
              <a:ea typeface="Caveat"/>
              <a:cs typeface="Caveat"/>
              <a:sym typeface="Caveat"/>
            </a:endParaRPr>
          </a:p>
        </p:txBody>
      </p:sp>
      <p:sp>
        <p:nvSpPr>
          <p:cNvPr id="152" name="Google Shape;152;p24"/>
          <p:cNvSpPr txBox="1"/>
          <p:nvPr>
            <p:ph idx="1" type="body"/>
          </p:nvPr>
        </p:nvSpPr>
        <p:spPr>
          <a:xfrm>
            <a:off x="311700" y="1081625"/>
            <a:ext cx="7990800" cy="3258300"/>
          </a:xfrm>
          <a:prstGeom prst="rect">
            <a:avLst/>
          </a:prstGeom>
          <a:noFill/>
        </p:spPr>
        <p:txBody>
          <a:bodyPr anchorCtr="0" anchor="t" bIns="91425" lIns="91425" spcFirstLastPara="1" rIns="91425" wrap="square" tIns="91425">
            <a:noAutofit/>
          </a:bodyPr>
          <a:lstStyle/>
          <a:p>
            <a:pPr indent="0" lvl="0" marL="457200" rtl="0" algn="l">
              <a:spcBef>
                <a:spcPts val="1200"/>
              </a:spcBef>
              <a:spcAft>
                <a:spcPts val="0"/>
              </a:spcAft>
              <a:buNone/>
            </a:pPr>
            <a:r>
              <a:t/>
            </a:r>
            <a:endParaRPr sz="2400">
              <a:solidFill>
                <a:schemeClr val="dk1"/>
              </a:solidFill>
            </a:endParaRPr>
          </a:p>
          <a:p>
            <a:pPr indent="0" lvl="0" marL="457200" rtl="0" algn="l">
              <a:spcBef>
                <a:spcPts val="1200"/>
              </a:spcBef>
              <a:spcAft>
                <a:spcPts val="1200"/>
              </a:spcAft>
              <a:buNone/>
            </a:pPr>
            <a:r>
              <a:t/>
            </a:r>
            <a:endParaRPr sz="2400">
              <a:solidFill>
                <a:schemeClr val="dk1"/>
              </a:solidFill>
            </a:endParaRPr>
          </a:p>
        </p:txBody>
      </p:sp>
      <p:sp>
        <p:nvSpPr>
          <p:cNvPr id="153" name="Google Shape;153;p24"/>
          <p:cNvSpPr txBox="1"/>
          <p:nvPr/>
        </p:nvSpPr>
        <p:spPr>
          <a:xfrm>
            <a:off x="540300" y="1132650"/>
            <a:ext cx="7990800" cy="447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700">
                <a:solidFill>
                  <a:schemeClr val="dk1"/>
                </a:solidFill>
                <a:latin typeface="Lato"/>
                <a:ea typeface="Lato"/>
                <a:cs typeface="Lato"/>
                <a:sym typeface="Lato"/>
              </a:rPr>
              <a:t>Jamboard</a:t>
            </a:r>
            <a:r>
              <a:rPr lang="en-GB" sz="1700">
                <a:solidFill>
                  <a:schemeClr val="dk1"/>
                </a:solidFill>
                <a:latin typeface="Lato"/>
                <a:ea typeface="Lato"/>
                <a:cs typeface="Lato"/>
                <a:sym typeface="Lato"/>
              </a:rPr>
              <a:t> - jamboard.google.com/</a:t>
            </a:r>
            <a:endParaRPr sz="1700">
              <a:solidFill>
                <a:schemeClr val="dk1"/>
              </a:solidFill>
              <a:latin typeface="Lato"/>
              <a:ea typeface="Lato"/>
              <a:cs typeface="Lato"/>
              <a:sym typeface="Lato"/>
            </a:endParaRPr>
          </a:p>
          <a:p>
            <a:pPr indent="-336550" lvl="0" marL="457200" rtl="0" algn="l">
              <a:lnSpc>
                <a:spcPct val="150000"/>
              </a:lnSpc>
              <a:spcBef>
                <a:spcPts val="0"/>
              </a:spcBef>
              <a:spcAft>
                <a:spcPts val="0"/>
              </a:spcAft>
              <a:buSzPts val="1700"/>
              <a:buFont typeface="Lato"/>
              <a:buChar char="●"/>
            </a:pPr>
            <a:r>
              <a:rPr lang="en-GB" sz="1700">
                <a:solidFill>
                  <a:schemeClr val="dk1"/>
                </a:solidFill>
                <a:latin typeface="Lato"/>
                <a:ea typeface="Lato"/>
                <a:cs typeface="Lato"/>
                <a:sym typeface="Lato"/>
              </a:rPr>
              <a:t>Live in Google Meet</a:t>
            </a:r>
            <a:endParaRPr sz="1700">
              <a:solidFill>
                <a:schemeClr val="dk1"/>
              </a:solidFill>
              <a:latin typeface="Lato"/>
              <a:ea typeface="Lato"/>
              <a:cs typeface="Lato"/>
              <a:sym typeface="Lato"/>
            </a:endParaRPr>
          </a:p>
          <a:p>
            <a:pPr indent="-336550" lvl="0" marL="457200" rtl="0" algn="l">
              <a:lnSpc>
                <a:spcPct val="150000"/>
              </a:lnSpc>
              <a:spcBef>
                <a:spcPts val="0"/>
              </a:spcBef>
              <a:spcAft>
                <a:spcPts val="0"/>
              </a:spcAft>
              <a:buClr>
                <a:schemeClr val="dk1"/>
              </a:buClr>
              <a:buSzPts val="1700"/>
              <a:buFont typeface="Lato"/>
              <a:buChar char="●"/>
            </a:pPr>
            <a:r>
              <a:rPr lang="en-GB" sz="1700">
                <a:solidFill>
                  <a:schemeClr val="dk1"/>
                </a:solidFill>
                <a:latin typeface="Lato"/>
                <a:ea typeface="Lato"/>
                <a:cs typeface="Lato"/>
                <a:sym typeface="Lato"/>
              </a:rPr>
              <a:t>Free to use</a:t>
            </a:r>
            <a:endParaRPr sz="1700">
              <a:solidFill>
                <a:schemeClr val="dk1"/>
              </a:solidFill>
              <a:latin typeface="Lato"/>
              <a:ea typeface="Lato"/>
              <a:cs typeface="Lato"/>
              <a:sym typeface="Lato"/>
            </a:endParaRPr>
          </a:p>
          <a:p>
            <a:pPr indent="-336550" lvl="0" marL="457200" rtl="0" algn="l">
              <a:lnSpc>
                <a:spcPct val="150000"/>
              </a:lnSpc>
              <a:spcBef>
                <a:spcPts val="0"/>
              </a:spcBef>
              <a:spcAft>
                <a:spcPts val="0"/>
              </a:spcAft>
              <a:buClr>
                <a:schemeClr val="dk1"/>
              </a:buClr>
              <a:buSzPts val="1700"/>
              <a:buFont typeface="Lato"/>
              <a:buChar char="●"/>
            </a:pPr>
            <a:r>
              <a:rPr lang="en-GB" sz="1700">
                <a:solidFill>
                  <a:schemeClr val="dk1"/>
                </a:solidFill>
                <a:latin typeface="Lato"/>
                <a:ea typeface="Lato"/>
                <a:cs typeface="Lato"/>
                <a:sym typeface="Lato"/>
              </a:rPr>
              <a:t>Collaborative</a:t>
            </a:r>
            <a:endParaRPr sz="1700">
              <a:solidFill>
                <a:schemeClr val="dk1"/>
              </a:solidFill>
              <a:latin typeface="Lato"/>
              <a:ea typeface="Lato"/>
              <a:cs typeface="Lato"/>
              <a:sym typeface="Lato"/>
            </a:endParaRPr>
          </a:p>
          <a:p>
            <a:pPr indent="0" lvl="0" marL="0" rtl="0" algn="l">
              <a:spcBef>
                <a:spcPts val="0"/>
              </a:spcBef>
              <a:spcAft>
                <a:spcPts val="0"/>
              </a:spcAft>
              <a:buNone/>
            </a:pPr>
            <a:r>
              <a:t/>
            </a:r>
            <a:endParaRPr sz="1700">
              <a:solidFill>
                <a:schemeClr val="dk1"/>
              </a:solidFill>
              <a:latin typeface="Lato"/>
              <a:ea typeface="Lato"/>
              <a:cs typeface="Lato"/>
              <a:sym typeface="Lato"/>
            </a:endParaRPr>
          </a:p>
          <a:p>
            <a:pPr indent="0" lvl="0" marL="0" rtl="0" algn="l">
              <a:spcBef>
                <a:spcPts val="0"/>
              </a:spcBef>
              <a:spcAft>
                <a:spcPts val="0"/>
              </a:spcAft>
              <a:buNone/>
            </a:pPr>
            <a:r>
              <a:rPr b="1" lang="en-GB" sz="1700">
                <a:solidFill>
                  <a:schemeClr val="dk1"/>
                </a:solidFill>
                <a:latin typeface="Lato"/>
                <a:ea typeface="Lato"/>
                <a:cs typeface="Lato"/>
                <a:sym typeface="Lato"/>
              </a:rPr>
              <a:t>Whiteboard.fi </a:t>
            </a:r>
            <a:endParaRPr b="1" sz="1700">
              <a:solidFill>
                <a:schemeClr val="dk1"/>
              </a:solidFill>
              <a:latin typeface="Lato"/>
              <a:ea typeface="Lato"/>
              <a:cs typeface="Lato"/>
              <a:sym typeface="Lato"/>
            </a:endParaRPr>
          </a:p>
          <a:p>
            <a:pPr indent="-336550" lvl="0" marL="457200" rtl="0" algn="l">
              <a:lnSpc>
                <a:spcPct val="150000"/>
              </a:lnSpc>
              <a:spcBef>
                <a:spcPts val="0"/>
              </a:spcBef>
              <a:spcAft>
                <a:spcPts val="0"/>
              </a:spcAft>
              <a:buClr>
                <a:schemeClr val="dk1"/>
              </a:buClr>
              <a:buSzPts val="1700"/>
              <a:buFont typeface="Lato"/>
              <a:buChar char="●"/>
            </a:pPr>
            <a:r>
              <a:rPr lang="en-GB" sz="1700">
                <a:solidFill>
                  <a:schemeClr val="dk1"/>
                </a:solidFill>
                <a:latin typeface="Lato"/>
                <a:ea typeface="Lato"/>
                <a:cs typeface="Lato"/>
                <a:sym typeface="Lato"/>
              </a:rPr>
              <a:t>Live or pre-recorded</a:t>
            </a:r>
            <a:endParaRPr sz="1700">
              <a:solidFill>
                <a:schemeClr val="dk1"/>
              </a:solidFill>
              <a:latin typeface="Lato"/>
              <a:ea typeface="Lato"/>
              <a:cs typeface="Lato"/>
              <a:sym typeface="Lato"/>
            </a:endParaRPr>
          </a:p>
          <a:p>
            <a:pPr indent="-336550" lvl="0" marL="457200" rtl="0" algn="l">
              <a:lnSpc>
                <a:spcPct val="150000"/>
              </a:lnSpc>
              <a:spcBef>
                <a:spcPts val="0"/>
              </a:spcBef>
              <a:spcAft>
                <a:spcPts val="0"/>
              </a:spcAft>
              <a:buClr>
                <a:schemeClr val="dk1"/>
              </a:buClr>
              <a:buSzPts val="1700"/>
              <a:buFont typeface="Lato"/>
              <a:buChar char="●"/>
            </a:pPr>
            <a:r>
              <a:rPr lang="en-GB" sz="1700">
                <a:solidFill>
                  <a:schemeClr val="dk1"/>
                </a:solidFill>
                <a:latin typeface="Lato"/>
                <a:ea typeface="Lato"/>
                <a:cs typeface="Lato"/>
                <a:sym typeface="Lato"/>
              </a:rPr>
              <a:t>Free to use</a:t>
            </a:r>
            <a:endParaRPr sz="1700">
              <a:solidFill>
                <a:schemeClr val="dk1"/>
              </a:solidFill>
              <a:latin typeface="Lato"/>
              <a:ea typeface="Lato"/>
              <a:cs typeface="Lato"/>
              <a:sym typeface="Lato"/>
            </a:endParaRPr>
          </a:p>
          <a:p>
            <a:pPr indent="-336550" lvl="0" marL="457200" rtl="0" algn="l">
              <a:lnSpc>
                <a:spcPct val="150000"/>
              </a:lnSpc>
              <a:spcBef>
                <a:spcPts val="0"/>
              </a:spcBef>
              <a:spcAft>
                <a:spcPts val="0"/>
              </a:spcAft>
              <a:buClr>
                <a:schemeClr val="dk1"/>
              </a:buClr>
              <a:buSzPts val="1700"/>
              <a:buFont typeface="Lato"/>
              <a:buChar char="●"/>
            </a:pPr>
            <a:r>
              <a:rPr lang="en-GB" sz="1700">
                <a:solidFill>
                  <a:schemeClr val="dk1"/>
                </a:solidFill>
                <a:latin typeface="Lato"/>
                <a:ea typeface="Lato"/>
                <a:cs typeface="Lato"/>
                <a:sym typeface="Lato"/>
              </a:rPr>
              <a:t>Individual boards for the pupils</a:t>
            </a:r>
            <a:endParaRPr sz="1700">
              <a:solidFill>
                <a:schemeClr val="dk1"/>
              </a:solidFill>
              <a:latin typeface="Lato"/>
              <a:ea typeface="Lato"/>
              <a:cs typeface="Lato"/>
              <a:sym typeface="Lato"/>
            </a:endParaRPr>
          </a:p>
          <a:p>
            <a:pPr indent="0" lvl="0" marL="457200" rtl="0" algn="l">
              <a:spcBef>
                <a:spcPts val="0"/>
              </a:spcBef>
              <a:spcAft>
                <a:spcPts val="0"/>
              </a:spcAft>
              <a:buNone/>
            </a:pPr>
            <a:r>
              <a:t/>
            </a:r>
            <a:endParaRPr sz="2500">
              <a:solidFill>
                <a:schemeClr val="dk1"/>
              </a:solidFill>
              <a:latin typeface="Quicksand Light"/>
              <a:ea typeface="Quicksand Light"/>
              <a:cs typeface="Quicksand Light"/>
              <a:sym typeface="Quicksand Light"/>
            </a:endParaRPr>
          </a:p>
          <a:p>
            <a:pPr indent="0" lvl="0" marL="457200" rtl="0" algn="l">
              <a:spcBef>
                <a:spcPts val="0"/>
              </a:spcBef>
              <a:spcAft>
                <a:spcPts val="0"/>
              </a:spcAft>
              <a:buNone/>
            </a:pPr>
            <a:r>
              <a:t/>
            </a:r>
            <a:endParaRPr sz="2500">
              <a:solidFill>
                <a:schemeClr val="dk1"/>
              </a:solidFill>
              <a:latin typeface="Quicksand Light"/>
              <a:ea typeface="Quicksand Light"/>
              <a:cs typeface="Quicksand Light"/>
              <a:sym typeface="Quicksand Light"/>
            </a:endParaRPr>
          </a:p>
          <a:p>
            <a:pPr indent="0" lvl="0" marL="457200" rtl="0" algn="l">
              <a:spcBef>
                <a:spcPts val="0"/>
              </a:spcBef>
              <a:spcAft>
                <a:spcPts val="0"/>
              </a:spcAft>
              <a:buNone/>
            </a:pPr>
            <a:r>
              <a:t/>
            </a:r>
            <a:endParaRPr sz="2500">
              <a:solidFill>
                <a:schemeClr val="dk1"/>
              </a:solidFill>
              <a:latin typeface="Quicksand Light"/>
              <a:ea typeface="Quicksand Light"/>
              <a:cs typeface="Quicksand Light"/>
              <a:sym typeface="Quicksand Light"/>
            </a:endParaRPr>
          </a:p>
        </p:txBody>
      </p:sp>
      <p:sp>
        <p:nvSpPr>
          <p:cNvPr id="154" name="Google Shape;154;p24"/>
          <p:cNvSpPr txBox="1"/>
          <p:nvPr/>
        </p:nvSpPr>
        <p:spPr>
          <a:xfrm>
            <a:off x="686400" y="746500"/>
            <a:ext cx="724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Light"/>
              <a:ea typeface="Quicksand Light"/>
              <a:cs typeface="Quicksand Light"/>
              <a:sym typeface="Quicksand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idx="1" type="body"/>
          </p:nvPr>
        </p:nvSpPr>
        <p:spPr>
          <a:xfrm>
            <a:off x="311700" y="557650"/>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900">
                <a:latin typeface="Caveat"/>
                <a:ea typeface="Caveat"/>
                <a:cs typeface="Caveat"/>
                <a:sym typeface="Caveat"/>
              </a:rPr>
              <a:t>Pre - recording </a:t>
            </a:r>
            <a:endParaRPr b="1" sz="3900">
              <a:latin typeface="Caveat"/>
              <a:ea typeface="Caveat"/>
              <a:cs typeface="Caveat"/>
              <a:sym typeface="Caveat"/>
            </a:endParaRPr>
          </a:p>
          <a:p>
            <a:pPr indent="0" lvl="0" marL="0" rtl="0" algn="l">
              <a:lnSpc>
                <a:spcPct val="100000"/>
              </a:lnSpc>
              <a:spcBef>
                <a:spcPts val="1600"/>
              </a:spcBef>
              <a:spcAft>
                <a:spcPts val="0"/>
              </a:spcAft>
              <a:buClr>
                <a:schemeClr val="dk1"/>
              </a:buClr>
              <a:buSzPts val="1100"/>
              <a:buFont typeface="Arial"/>
              <a:buNone/>
            </a:pPr>
            <a:r>
              <a:rPr lang="en-GB">
                <a:solidFill>
                  <a:schemeClr val="dk1"/>
                </a:solidFill>
                <a:latin typeface="Lato"/>
                <a:ea typeface="Lato"/>
                <a:cs typeface="Lato"/>
                <a:sym typeface="Lato"/>
              </a:rPr>
              <a:t>NB - </a:t>
            </a:r>
            <a:r>
              <a:rPr lang="en-GB">
                <a:solidFill>
                  <a:srgbClr val="3C4043"/>
                </a:solidFill>
                <a:highlight>
                  <a:srgbClr val="FFFFFF"/>
                </a:highlight>
                <a:latin typeface="Lato"/>
                <a:ea typeface="Lato"/>
                <a:cs typeface="Lato"/>
                <a:sym typeface="Lato"/>
              </a:rPr>
              <a:t>Kapow Primary will permit its customers to record the Kapow Primary lessons they need during the school closures (including with the videos playing) as long as the recordings are only shared privately.</a:t>
            </a:r>
            <a:endParaRPr>
              <a:solidFill>
                <a:schemeClr val="dk1"/>
              </a:solidFill>
              <a:latin typeface="Lato"/>
              <a:ea typeface="Lato"/>
              <a:cs typeface="Lato"/>
              <a:sym typeface="Lato"/>
            </a:endParaRPr>
          </a:p>
          <a:p>
            <a:pPr indent="0" lvl="0" marL="0" rtl="0" algn="ctr">
              <a:spcBef>
                <a:spcPts val="0"/>
              </a:spcBef>
              <a:spcAft>
                <a:spcPts val="0"/>
              </a:spcAft>
              <a:buNone/>
            </a:pPr>
            <a:r>
              <a:t/>
            </a:r>
            <a:endParaRPr sz="3900">
              <a:latin typeface="Caveat"/>
              <a:ea typeface="Caveat"/>
              <a:cs typeface="Caveat"/>
              <a:sym typeface="Caveat"/>
            </a:endParaRPr>
          </a:p>
          <a:p>
            <a:pPr indent="0" lvl="0" marL="0" rtl="0" algn="ctr">
              <a:spcBef>
                <a:spcPts val="1600"/>
              </a:spcBef>
              <a:spcAft>
                <a:spcPts val="0"/>
              </a:spcAft>
              <a:buNone/>
            </a:pPr>
            <a:r>
              <a:rPr lang="en-GB" sz="3200">
                <a:latin typeface="Caveat"/>
                <a:ea typeface="Caveat"/>
                <a:cs typeface="Caveat"/>
                <a:sym typeface="Caveat"/>
              </a:rPr>
              <a:t>There are several options available for pre -recording. </a:t>
            </a:r>
            <a:endParaRPr sz="3200">
              <a:latin typeface="Caveat"/>
              <a:ea typeface="Caveat"/>
              <a:cs typeface="Caveat"/>
              <a:sym typeface="Caveat"/>
            </a:endParaRPr>
          </a:p>
          <a:p>
            <a:pPr indent="0" lvl="0" marL="0" rtl="0" algn="ctr">
              <a:spcBef>
                <a:spcPts val="1600"/>
              </a:spcBef>
              <a:spcAft>
                <a:spcPts val="1600"/>
              </a:spcAft>
              <a:buNone/>
            </a:pPr>
            <a:r>
              <a:rPr lang="en-GB" sz="3200">
                <a:latin typeface="Caveat"/>
                <a:ea typeface="Caveat"/>
                <a:cs typeface="Caveat"/>
                <a:sym typeface="Caveat"/>
              </a:rPr>
              <a:t>Some have time limits, cost implications. </a:t>
            </a:r>
            <a:endParaRPr sz="3200">
              <a:latin typeface="Caveat"/>
              <a:ea typeface="Caveat"/>
              <a:cs typeface="Caveat"/>
              <a:sym typeface="Cave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6"/>
          <p:cNvPicPr preferRelativeResize="0"/>
          <p:nvPr/>
        </p:nvPicPr>
        <p:blipFill>
          <a:blip r:embed="rId3">
            <a:alphaModFix/>
          </a:blip>
          <a:stretch>
            <a:fillRect/>
          </a:stretch>
        </p:blipFill>
        <p:spPr>
          <a:xfrm>
            <a:off x="311700" y="95525"/>
            <a:ext cx="1980675" cy="591825"/>
          </a:xfrm>
          <a:prstGeom prst="rect">
            <a:avLst/>
          </a:prstGeom>
          <a:noFill/>
          <a:ln>
            <a:noFill/>
          </a:ln>
        </p:spPr>
      </p:pic>
      <p:sp>
        <p:nvSpPr>
          <p:cNvPr id="165" name="Google Shape;165;p26"/>
          <p:cNvSpPr txBox="1"/>
          <p:nvPr>
            <p:ph type="title"/>
          </p:nvPr>
        </p:nvSpPr>
        <p:spPr>
          <a:xfrm>
            <a:off x="490975" y="573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Powerpoint</a:t>
            </a:r>
            <a:endParaRPr b="1" sz="2900">
              <a:latin typeface="Caveat"/>
              <a:ea typeface="Caveat"/>
              <a:cs typeface="Caveat"/>
              <a:sym typeface="Caveat"/>
            </a:endParaRPr>
          </a:p>
        </p:txBody>
      </p:sp>
      <p:sp>
        <p:nvSpPr>
          <p:cNvPr id="166" name="Google Shape;166;p26"/>
          <p:cNvSpPr txBox="1"/>
          <p:nvPr>
            <p:ph idx="1" type="body"/>
          </p:nvPr>
        </p:nvSpPr>
        <p:spPr>
          <a:xfrm>
            <a:off x="176550" y="942600"/>
            <a:ext cx="7990800" cy="3258300"/>
          </a:xfrm>
          <a:prstGeom prst="rect">
            <a:avLst/>
          </a:prstGeom>
          <a:noFill/>
        </p:spPr>
        <p:txBody>
          <a:bodyPr anchorCtr="0" anchor="t" bIns="91425" lIns="91425" spcFirstLastPara="1" rIns="91425" wrap="square" tIns="91425">
            <a:noAutofit/>
          </a:bodyPr>
          <a:lstStyle/>
          <a:p>
            <a:pPr indent="0" lvl="0" marL="457200" rtl="0" algn="l">
              <a:spcBef>
                <a:spcPts val="1200"/>
              </a:spcBef>
              <a:spcAft>
                <a:spcPts val="0"/>
              </a:spcAft>
              <a:buNone/>
            </a:pPr>
            <a:r>
              <a:t/>
            </a:r>
            <a:endParaRPr sz="2400">
              <a:solidFill>
                <a:schemeClr val="dk1"/>
              </a:solidFill>
            </a:endParaRPr>
          </a:p>
          <a:p>
            <a:pPr indent="0" lvl="0" marL="457200" rtl="0" algn="l">
              <a:spcBef>
                <a:spcPts val="1200"/>
              </a:spcBef>
              <a:spcAft>
                <a:spcPts val="1200"/>
              </a:spcAft>
              <a:buNone/>
            </a:pPr>
            <a:r>
              <a:t/>
            </a:r>
            <a:endParaRPr sz="2400">
              <a:solidFill>
                <a:schemeClr val="dk1"/>
              </a:solidFill>
            </a:endParaRPr>
          </a:p>
        </p:txBody>
      </p:sp>
      <p:pic>
        <p:nvPicPr>
          <p:cNvPr id="167" name="Google Shape;167;p26" title="Powerpoint how to.webm">
            <a:hlinkClick r:id="rId4"/>
          </p:cNvPr>
          <p:cNvPicPr preferRelativeResize="0"/>
          <p:nvPr/>
        </p:nvPicPr>
        <p:blipFill>
          <a:blip r:embed="rId5">
            <a:alphaModFix/>
          </a:blip>
          <a:stretch>
            <a:fillRect/>
          </a:stretch>
        </p:blipFill>
        <p:spPr>
          <a:xfrm>
            <a:off x="875400" y="826151"/>
            <a:ext cx="7291949" cy="3832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7"/>
          <p:cNvPicPr preferRelativeResize="0"/>
          <p:nvPr/>
        </p:nvPicPr>
        <p:blipFill>
          <a:blip r:embed="rId3">
            <a:alphaModFix/>
          </a:blip>
          <a:stretch>
            <a:fillRect/>
          </a:stretch>
        </p:blipFill>
        <p:spPr>
          <a:xfrm>
            <a:off x="311700" y="257900"/>
            <a:ext cx="1975900" cy="545925"/>
          </a:xfrm>
          <a:prstGeom prst="rect">
            <a:avLst/>
          </a:prstGeom>
          <a:noFill/>
          <a:ln>
            <a:noFill/>
          </a:ln>
        </p:spPr>
      </p:pic>
      <p:sp>
        <p:nvSpPr>
          <p:cNvPr id="173" name="Google Shape;173;p27"/>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Loom </a:t>
            </a:r>
            <a:endParaRPr b="1" sz="2900">
              <a:latin typeface="Caveat"/>
              <a:ea typeface="Caveat"/>
              <a:cs typeface="Caveat"/>
              <a:sym typeface="Caveat"/>
            </a:endParaRPr>
          </a:p>
        </p:txBody>
      </p:sp>
      <p:sp>
        <p:nvSpPr>
          <p:cNvPr id="174" name="Google Shape;174;p27"/>
          <p:cNvSpPr txBox="1"/>
          <p:nvPr>
            <p:ph idx="1" type="body"/>
          </p:nvPr>
        </p:nvSpPr>
        <p:spPr>
          <a:xfrm>
            <a:off x="176550" y="1081625"/>
            <a:ext cx="7990800" cy="3258300"/>
          </a:xfrm>
          <a:prstGeom prst="rect">
            <a:avLst/>
          </a:prstGeom>
          <a:noFill/>
        </p:spPr>
        <p:txBody>
          <a:bodyPr anchorCtr="0" anchor="t" bIns="91425" lIns="91425" spcFirstLastPara="1" rIns="91425" wrap="square" tIns="91425">
            <a:noAutofit/>
          </a:bodyPr>
          <a:lstStyle/>
          <a:p>
            <a:pPr indent="0" lvl="0" marL="457200" rtl="0" algn="l">
              <a:spcBef>
                <a:spcPts val="1200"/>
              </a:spcBef>
              <a:spcAft>
                <a:spcPts val="0"/>
              </a:spcAft>
              <a:buNone/>
            </a:pPr>
            <a:r>
              <a:t/>
            </a:r>
            <a:endParaRPr sz="2400">
              <a:solidFill>
                <a:schemeClr val="dk1"/>
              </a:solidFill>
            </a:endParaRPr>
          </a:p>
          <a:p>
            <a:pPr indent="0" lvl="0" marL="457200" rtl="0" algn="l">
              <a:spcBef>
                <a:spcPts val="1200"/>
              </a:spcBef>
              <a:spcAft>
                <a:spcPts val="1200"/>
              </a:spcAft>
              <a:buNone/>
            </a:pPr>
            <a:r>
              <a:t/>
            </a:r>
            <a:endParaRPr sz="2400">
              <a:solidFill>
                <a:schemeClr val="dk1"/>
              </a:solidFill>
            </a:endParaRPr>
          </a:p>
        </p:txBody>
      </p:sp>
      <p:sp>
        <p:nvSpPr>
          <p:cNvPr id="175" name="Google Shape;175;p27"/>
          <p:cNvSpPr txBox="1"/>
          <p:nvPr/>
        </p:nvSpPr>
        <p:spPr>
          <a:xfrm>
            <a:off x="5444875" y="100450"/>
            <a:ext cx="361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Light"/>
              <a:ea typeface="Quicksand Light"/>
              <a:cs typeface="Quicksand Light"/>
              <a:sym typeface="Quicksand Light"/>
            </a:endParaRPr>
          </a:p>
        </p:txBody>
      </p:sp>
      <p:pic>
        <p:nvPicPr>
          <p:cNvPr id="176" name="Google Shape;176;p27"/>
          <p:cNvPicPr preferRelativeResize="0"/>
          <p:nvPr/>
        </p:nvPicPr>
        <p:blipFill>
          <a:blip r:embed="rId4">
            <a:alphaModFix/>
          </a:blip>
          <a:stretch>
            <a:fillRect/>
          </a:stretch>
        </p:blipFill>
        <p:spPr>
          <a:xfrm>
            <a:off x="2606537" y="319563"/>
            <a:ext cx="3673325" cy="4283326"/>
          </a:xfrm>
          <a:prstGeom prst="rect">
            <a:avLst/>
          </a:prstGeom>
          <a:noFill/>
          <a:ln>
            <a:noFill/>
          </a:ln>
        </p:spPr>
      </p:pic>
      <p:cxnSp>
        <p:nvCxnSpPr>
          <p:cNvPr id="177" name="Google Shape;177;p27"/>
          <p:cNvCxnSpPr/>
          <p:nvPr/>
        </p:nvCxnSpPr>
        <p:spPr>
          <a:xfrm rot="10800000">
            <a:off x="5484925" y="773525"/>
            <a:ext cx="1808400" cy="391800"/>
          </a:xfrm>
          <a:prstGeom prst="straightConnector1">
            <a:avLst/>
          </a:prstGeom>
          <a:noFill/>
          <a:ln cap="flat" cmpd="sng" w="38100">
            <a:solidFill>
              <a:srgbClr val="FFFF00"/>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8"/>
          <p:cNvSpPr txBox="1"/>
          <p:nvPr>
            <p:ph idx="1" type="body"/>
          </p:nvPr>
        </p:nvSpPr>
        <p:spPr>
          <a:xfrm>
            <a:off x="176550" y="1081625"/>
            <a:ext cx="7990800" cy="3258300"/>
          </a:xfrm>
          <a:prstGeom prst="rect">
            <a:avLst/>
          </a:prstGeom>
          <a:noFill/>
        </p:spPr>
        <p:txBody>
          <a:bodyPr anchorCtr="0" anchor="t" bIns="91425" lIns="91425" spcFirstLastPara="1" rIns="91425" wrap="square" tIns="91425">
            <a:noAutofit/>
          </a:bodyPr>
          <a:lstStyle/>
          <a:p>
            <a:pPr indent="0" lvl="0" marL="457200" rtl="0" algn="l">
              <a:spcBef>
                <a:spcPts val="1200"/>
              </a:spcBef>
              <a:spcAft>
                <a:spcPts val="0"/>
              </a:spcAft>
              <a:buNone/>
            </a:pPr>
            <a:r>
              <a:t/>
            </a:r>
            <a:endParaRPr sz="2400">
              <a:solidFill>
                <a:schemeClr val="dk1"/>
              </a:solidFill>
            </a:endParaRPr>
          </a:p>
          <a:p>
            <a:pPr indent="0" lvl="0" marL="457200" rtl="0" algn="l">
              <a:spcBef>
                <a:spcPts val="1200"/>
              </a:spcBef>
              <a:spcAft>
                <a:spcPts val="1200"/>
              </a:spcAft>
              <a:buNone/>
            </a:pPr>
            <a:r>
              <a:t/>
            </a:r>
            <a:endParaRPr sz="2400">
              <a:solidFill>
                <a:schemeClr val="dk1"/>
              </a:solidFill>
            </a:endParaRPr>
          </a:p>
        </p:txBody>
      </p:sp>
      <p:sp>
        <p:nvSpPr>
          <p:cNvPr id="183" name="Google Shape;183;p28"/>
          <p:cNvSpPr txBox="1"/>
          <p:nvPr/>
        </p:nvSpPr>
        <p:spPr>
          <a:xfrm>
            <a:off x="5444875" y="100450"/>
            <a:ext cx="361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Light"/>
              <a:ea typeface="Quicksand Light"/>
              <a:cs typeface="Quicksand Light"/>
              <a:sym typeface="Quicksand Light"/>
            </a:endParaRPr>
          </a:p>
        </p:txBody>
      </p:sp>
      <p:pic>
        <p:nvPicPr>
          <p:cNvPr id="184" name="Google Shape;184;p28" title="Loom how to.mp4">
            <a:hlinkClick r:id="rId3"/>
          </p:cNvPr>
          <p:cNvPicPr preferRelativeResize="0"/>
          <p:nvPr/>
        </p:nvPicPr>
        <p:blipFill>
          <a:blip r:embed="rId4">
            <a:alphaModFix/>
          </a:blip>
          <a:stretch>
            <a:fillRect/>
          </a:stretch>
        </p:blipFill>
        <p:spPr>
          <a:xfrm>
            <a:off x="2386075" y="43151"/>
            <a:ext cx="6154448" cy="4615850"/>
          </a:xfrm>
          <a:prstGeom prst="rect">
            <a:avLst/>
          </a:prstGeom>
          <a:noFill/>
          <a:ln>
            <a:noFill/>
          </a:ln>
        </p:spPr>
      </p:pic>
      <p:pic>
        <p:nvPicPr>
          <p:cNvPr id="185" name="Google Shape;185;p28"/>
          <p:cNvPicPr preferRelativeResize="0"/>
          <p:nvPr/>
        </p:nvPicPr>
        <p:blipFill>
          <a:blip r:embed="rId5">
            <a:alphaModFix/>
          </a:blip>
          <a:stretch>
            <a:fillRect/>
          </a:stretch>
        </p:blipFill>
        <p:spPr>
          <a:xfrm>
            <a:off x="311700" y="257900"/>
            <a:ext cx="1975900" cy="545925"/>
          </a:xfrm>
          <a:prstGeom prst="rect">
            <a:avLst/>
          </a:prstGeom>
          <a:noFill/>
          <a:ln>
            <a:noFill/>
          </a:ln>
        </p:spPr>
      </p:pic>
      <p:sp>
        <p:nvSpPr>
          <p:cNvPr id="186" name="Google Shape;186;p28"/>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Loom </a:t>
            </a:r>
            <a:endParaRPr b="1" sz="2900">
              <a:latin typeface="Caveat"/>
              <a:ea typeface="Caveat"/>
              <a:cs typeface="Caveat"/>
              <a:sym typeface="Cave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9"/>
          <p:cNvSpPr txBox="1"/>
          <p:nvPr/>
        </p:nvSpPr>
        <p:spPr>
          <a:xfrm>
            <a:off x="5444875" y="100450"/>
            <a:ext cx="361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Light"/>
              <a:ea typeface="Quicksand Light"/>
              <a:cs typeface="Quicksand Light"/>
              <a:sym typeface="Quicksand Light"/>
            </a:endParaRPr>
          </a:p>
        </p:txBody>
      </p:sp>
      <p:pic>
        <p:nvPicPr>
          <p:cNvPr id="192" name="Google Shape;192;p29"/>
          <p:cNvPicPr preferRelativeResize="0"/>
          <p:nvPr/>
        </p:nvPicPr>
        <p:blipFill rotWithShape="1">
          <a:blip r:embed="rId3">
            <a:alphaModFix/>
          </a:blip>
          <a:srcRect b="7442" l="0" r="0" t="7603"/>
          <a:stretch/>
        </p:blipFill>
        <p:spPr>
          <a:xfrm>
            <a:off x="209025" y="1342275"/>
            <a:ext cx="3107950" cy="3022950"/>
          </a:xfrm>
          <a:prstGeom prst="rect">
            <a:avLst/>
          </a:prstGeom>
          <a:noFill/>
          <a:ln>
            <a:noFill/>
          </a:ln>
        </p:spPr>
      </p:pic>
      <p:pic>
        <p:nvPicPr>
          <p:cNvPr id="193" name="Google Shape;193;p29"/>
          <p:cNvPicPr preferRelativeResize="0"/>
          <p:nvPr/>
        </p:nvPicPr>
        <p:blipFill>
          <a:blip r:embed="rId4">
            <a:alphaModFix/>
          </a:blip>
          <a:stretch>
            <a:fillRect/>
          </a:stretch>
        </p:blipFill>
        <p:spPr>
          <a:xfrm>
            <a:off x="1984665" y="686150"/>
            <a:ext cx="5174675" cy="572700"/>
          </a:xfrm>
          <a:prstGeom prst="rect">
            <a:avLst/>
          </a:prstGeom>
          <a:noFill/>
          <a:ln>
            <a:noFill/>
          </a:ln>
        </p:spPr>
      </p:pic>
      <p:cxnSp>
        <p:nvCxnSpPr>
          <p:cNvPr id="194" name="Google Shape;194;p29"/>
          <p:cNvCxnSpPr/>
          <p:nvPr/>
        </p:nvCxnSpPr>
        <p:spPr>
          <a:xfrm flipH="1">
            <a:off x="2583000" y="1240750"/>
            <a:ext cx="902400" cy="383400"/>
          </a:xfrm>
          <a:prstGeom prst="straightConnector1">
            <a:avLst/>
          </a:prstGeom>
          <a:noFill/>
          <a:ln cap="flat" cmpd="sng" w="28575">
            <a:solidFill>
              <a:srgbClr val="FFFF00"/>
            </a:solidFill>
            <a:prstDash val="solid"/>
            <a:round/>
            <a:headEnd len="med" w="med" type="none"/>
            <a:tailEnd len="med" w="med" type="triangle"/>
          </a:ln>
        </p:spPr>
      </p:cxnSp>
      <p:pic>
        <p:nvPicPr>
          <p:cNvPr id="195" name="Google Shape;195;p29"/>
          <p:cNvPicPr preferRelativeResize="0"/>
          <p:nvPr/>
        </p:nvPicPr>
        <p:blipFill rotWithShape="1">
          <a:blip r:embed="rId5">
            <a:alphaModFix/>
          </a:blip>
          <a:srcRect b="3901" l="0" r="0" t="0"/>
          <a:stretch/>
        </p:blipFill>
        <p:spPr>
          <a:xfrm>
            <a:off x="6392375" y="1240750"/>
            <a:ext cx="2035600" cy="3440275"/>
          </a:xfrm>
          <a:prstGeom prst="rect">
            <a:avLst/>
          </a:prstGeom>
          <a:noFill/>
          <a:ln>
            <a:noFill/>
          </a:ln>
        </p:spPr>
      </p:pic>
      <p:cxnSp>
        <p:nvCxnSpPr>
          <p:cNvPr id="196" name="Google Shape;196;p29"/>
          <p:cNvCxnSpPr>
            <a:stCxn id="193" idx="3"/>
          </p:cNvCxnSpPr>
          <p:nvPr/>
        </p:nvCxnSpPr>
        <p:spPr>
          <a:xfrm>
            <a:off x="7159340" y="972500"/>
            <a:ext cx="522000" cy="414900"/>
          </a:xfrm>
          <a:prstGeom prst="straightConnector1">
            <a:avLst/>
          </a:prstGeom>
          <a:noFill/>
          <a:ln cap="flat" cmpd="sng" w="38100">
            <a:solidFill>
              <a:srgbClr val="FFFF00"/>
            </a:solidFill>
            <a:prstDash val="solid"/>
            <a:round/>
            <a:headEnd len="med" w="med" type="none"/>
            <a:tailEnd len="med" w="med" type="triangle"/>
          </a:ln>
        </p:spPr>
      </p:cxnSp>
      <p:pic>
        <p:nvPicPr>
          <p:cNvPr id="197" name="Google Shape;197;p29"/>
          <p:cNvPicPr preferRelativeResize="0"/>
          <p:nvPr/>
        </p:nvPicPr>
        <p:blipFill>
          <a:blip r:embed="rId6">
            <a:alphaModFix/>
          </a:blip>
          <a:stretch>
            <a:fillRect/>
          </a:stretch>
        </p:blipFill>
        <p:spPr>
          <a:xfrm>
            <a:off x="311700" y="257900"/>
            <a:ext cx="1975900" cy="545925"/>
          </a:xfrm>
          <a:prstGeom prst="rect">
            <a:avLst/>
          </a:prstGeom>
          <a:noFill/>
          <a:ln>
            <a:noFill/>
          </a:ln>
        </p:spPr>
      </p:pic>
      <p:sp>
        <p:nvSpPr>
          <p:cNvPr id="198" name="Google Shape;198;p29"/>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Loom </a:t>
            </a:r>
            <a:endParaRPr b="1" sz="2900">
              <a:latin typeface="Caveat"/>
              <a:ea typeface="Caveat"/>
              <a:cs typeface="Caveat"/>
              <a:sym typeface="Cave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0"/>
          <p:cNvPicPr preferRelativeResize="0"/>
          <p:nvPr/>
        </p:nvPicPr>
        <p:blipFill>
          <a:blip r:embed="rId4">
            <a:alphaModFix/>
          </a:blip>
          <a:stretch>
            <a:fillRect/>
          </a:stretch>
        </p:blipFill>
        <p:spPr>
          <a:xfrm>
            <a:off x="311700" y="231125"/>
            <a:ext cx="2754350" cy="572700"/>
          </a:xfrm>
          <a:prstGeom prst="rect">
            <a:avLst/>
          </a:prstGeom>
          <a:noFill/>
          <a:ln>
            <a:noFill/>
          </a:ln>
        </p:spPr>
      </p:pic>
      <p:sp>
        <p:nvSpPr>
          <p:cNvPr id="204" name="Google Shape;204;p30"/>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Pre - recording</a:t>
            </a:r>
            <a:endParaRPr b="1" sz="2900">
              <a:latin typeface="Caveat"/>
              <a:ea typeface="Caveat"/>
              <a:cs typeface="Caveat"/>
              <a:sym typeface="Caveat"/>
            </a:endParaRPr>
          </a:p>
        </p:txBody>
      </p:sp>
      <p:sp>
        <p:nvSpPr>
          <p:cNvPr id="205" name="Google Shape;205;p30"/>
          <p:cNvSpPr txBox="1"/>
          <p:nvPr>
            <p:ph idx="1" type="body"/>
          </p:nvPr>
        </p:nvSpPr>
        <p:spPr>
          <a:xfrm>
            <a:off x="176550" y="1081625"/>
            <a:ext cx="7990800" cy="3258300"/>
          </a:xfrm>
          <a:prstGeom prst="rect">
            <a:avLst/>
          </a:prstGeom>
          <a:noFill/>
        </p:spPr>
        <p:txBody>
          <a:bodyPr anchorCtr="0" anchor="t" bIns="91425" lIns="91425" spcFirstLastPara="1" rIns="91425" wrap="square" tIns="91425">
            <a:noAutofit/>
          </a:bodyPr>
          <a:lstStyle/>
          <a:p>
            <a:pPr indent="0" lvl="0" marL="457200" rtl="0" algn="l">
              <a:spcBef>
                <a:spcPts val="1200"/>
              </a:spcBef>
              <a:spcAft>
                <a:spcPts val="0"/>
              </a:spcAft>
              <a:buNone/>
            </a:pPr>
            <a:r>
              <a:t/>
            </a:r>
            <a:endParaRPr sz="2400">
              <a:solidFill>
                <a:schemeClr val="dk1"/>
              </a:solidFill>
            </a:endParaRPr>
          </a:p>
          <a:p>
            <a:pPr indent="0" lvl="0" marL="457200" rtl="0" algn="l">
              <a:spcBef>
                <a:spcPts val="1200"/>
              </a:spcBef>
              <a:spcAft>
                <a:spcPts val="1200"/>
              </a:spcAft>
              <a:buNone/>
            </a:pPr>
            <a:r>
              <a:t/>
            </a:r>
            <a:endParaRPr sz="2400">
              <a:solidFill>
                <a:schemeClr val="dk1"/>
              </a:solidFill>
            </a:endParaRPr>
          </a:p>
        </p:txBody>
      </p:sp>
      <p:sp>
        <p:nvSpPr>
          <p:cNvPr id="206" name="Google Shape;206;p30"/>
          <p:cNvSpPr txBox="1"/>
          <p:nvPr/>
        </p:nvSpPr>
        <p:spPr>
          <a:xfrm>
            <a:off x="462100" y="1074900"/>
            <a:ext cx="7624800" cy="3586500"/>
          </a:xfrm>
          <a:prstGeom prst="rect">
            <a:avLst/>
          </a:prstGeom>
          <a:noFill/>
          <a:ln>
            <a:noFill/>
          </a:ln>
        </p:spPr>
        <p:txBody>
          <a:bodyPr anchorCtr="0" anchor="t" bIns="91425" lIns="91425" spcFirstLastPara="1" rIns="91425" wrap="square" tIns="91425">
            <a:spAutoFit/>
          </a:bodyPr>
          <a:lstStyle/>
          <a:p>
            <a:pPr indent="-336550" lvl="0" marL="457200" rtl="0" algn="l">
              <a:lnSpc>
                <a:spcPct val="150000"/>
              </a:lnSpc>
              <a:spcBef>
                <a:spcPts val="0"/>
              </a:spcBef>
              <a:spcAft>
                <a:spcPts val="0"/>
              </a:spcAft>
              <a:buSzPts val="1700"/>
              <a:buFont typeface="Lato"/>
              <a:buChar char="●"/>
            </a:pPr>
            <a:r>
              <a:rPr lang="en-GB" sz="1700">
                <a:latin typeface="Lato"/>
                <a:ea typeface="Lato"/>
                <a:cs typeface="Lato"/>
                <a:sym typeface="Lato"/>
              </a:rPr>
              <a:t>What are you wanting to pre-record?  Single tab or multiple? </a:t>
            </a:r>
            <a:endParaRPr sz="1700">
              <a:latin typeface="Lato"/>
              <a:ea typeface="Lato"/>
              <a:cs typeface="Lato"/>
              <a:sym typeface="Lato"/>
            </a:endParaRPr>
          </a:p>
          <a:p>
            <a:pPr indent="-336550" lvl="0" marL="457200" rtl="0" algn="l">
              <a:lnSpc>
                <a:spcPct val="150000"/>
              </a:lnSpc>
              <a:spcBef>
                <a:spcPts val="0"/>
              </a:spcBef>
              <a:spcAft>
                <a:spcPts val="0"/>
              </a:spcAft>
              <a:buSzPts val="1700"/>
              <a:buFont typeface="Lato"/>
              <a:buChar char="●"/>
            </a:pPr>
            <a:r>
              <a:rPr lang="en-GB" sz="1700">
                <a:latin typeface="Lato"/>
                <a:ea typeface="Lato"/>
                <a:cs typeface="Lato"/>
                <a:sym typeface="Lato"/>
              </a:rPr>
              <a:t>Engagement with pupils </a:t>
            </a:r>
            <a:endParaRPr sz="1700">
              <a:latin typeface="Lato"/>
              <a:ea typeface="Lato"/>
              <a:cs typeface="Lato"/>
              <a:sym typeface="Lato"/>
            </a:endParaRPr>
          </a:p>
          <a:p>
            <a:pPr indent="-336550" lvl="0" marL="457200" rtl="0" algn="l">
              <a:lnSpc>
                <a:spcPct val="150000"/>
              </a:lnSpc>
              <a:spcBef>
                <a:spcPts val="0"/>
              </a:spcBef>
              <a:spcAft>
                <a:spcPts val="0"/>
              </a:spcAft>
              <a:buSzPts val="1700"/>
              <a:buFont typeface="Lato"/>
              <a:buChar char="●"/>
            </a:pPr>
            <a:r>
              <a:rPr lang="en-GB" sz="1700">
                <a:latin typeface="Lato"/>
                <a:ea typeface="Lato"/>
                <a:cs typeface="Lato"/>
                <a:sym typeface="Lato"/>
              </a:rPr>
              <a:t>Where/ how going to upload for pupils</a:t>
            </a:r>
            <a:endParaRPr sz="1700">
              <a:latin typeface="Lato"/>
              <a:ea typeface="Lato"/>
              <a:cs typeface="Lato"/>
              <a:sym typeface="Lato"/>
            </a:endParaRPr>
          </a:p>
          <a:p>
            <a:pPr indent="-336550" lvl="0" marL="457200" rtl="0" algn="l">
              <a:lnSpc>
                <a:spcPct val="150000"/>
              </a:lnSpc>
              <a:spcBef>
                <a:spcPts val="0"/>
              </a:spcBef>
              <a:spcAft>
                <a:spcPts val="0"/>
              </a:spcAft>
              <a:buSzPts val="1700"/>
              <a:buFont typeface="Lato"/>
              <a:buChar char="●"/>
            </a:pPr>
            <a:r>
              <a:rPr lang="en-GB" sz="1700">
                <a:latin typeface="Lato"/>
                <a:ea typeface="Lato"/>
                <a:cs typeface="Lato"/>
                <a:sym typeface="Lato"/>
              </a:rPr>
              <a:t>Final video size </a:t>
            </a:r>
            <a:endParaRPr sz="1700">
              <a:latin typeface="Lato"/>
              <a:ea typeface="Lato"/>
              <a:cs typeface="Lato"/>
              <a:sym typeface="Lato"/>
            </a:endParaRPr>
          </a:p>
          <a:p>
            <a:pPr indent="-336550" lvl="0" marL="457200" rtl="0" algn="l">
              <a:lnSpc>
                <a:spcPct val="150000"/>
              </a:lnSpc>
              <a:spcBef>
                <a:spcPts val="0"/>
              </a:spcBef>
              <a:spcAft>
                <a:spcPts val="0"/>
              </a:spcAft>
              <a:buSzPts val="1700"/>
              <a:buFont typeface="Lato"/>
              <a:buChar char="●"/>
            </a:pPr>
            <a:r>
              <a:rPr lang="en-GB" sz="1700">
                <a:latin typeface="Lato"/>
                <a:ea typeface="Lato"/>
                <a:cs typeface="Lato"/>
                <a:sym typeface="Lato"/>
              </a:rPr>
              <a:t>Kapow Primary are happy with you recording the lessons you need during school closures,  as long as you ensure that the links to these recording are within your secure school network.  </a:t>
            </a:r>
            <a:endParaRPr sz="1700">
              <a:latin typeface="Lato"/>
              <a:ea typeface="Lato"/>
              <a:cs typeface="Lato"/>
              <a:sym typeface="Lato"/>
            </a:endParaRPr>
          </a:p>
          <a:p>
            <a:pPr indent="-336550" lvl="0" marL="457200" rtl="0" algn="l">
              <a:lnSpc>
                <a:spcPct val="150000"/>
              </a:lnSpc>
              <a:spcBef>
                <a:spcPts val="0"/>
              </a:spcBef>
              <a:spcAft>
                <a:spcPts val="0"/>
              </a:spcAft>
              <a:buSzPts val="1700"/>
              <a:buFont typeface="Lato"/>
              <a:buChar char="●"/>
            </a:pPr>
            <a:r>
              <a:rPr lang="en-GB" sz="1700">
                <a:latin typeface="Lato"/>
                <a:ea typeface="Lato"/>
                <a:cs typeface="Lato"/>
                <a:sym typeface="Lato"/>
              </a:rPr>
              <a:t>Remember for other publishers you need to check with them separately.</a:t>
            </a:r>
            <a:endParaRPr sz="1700">
              <a:latin typeface="Lato"/>
              <a:ea typeface="Lato"/>
              <a:cs typeface="Lato"/>
              <a:sym typeface="Lato"/>
            </a:endParaRPr>
          </a:p>
          <a:p>
            <a:pPr indent="0" lvl="0" marL="0" rtl="0" algn="l">
              <a:spcBef>
                <a:spcPts val="0"/>
              </a:spcBef>
              <a:spcAft>
                <a:spcPts val="0"/>
              </a:spcAft>
              <a:buNone/>
            </a:pPr>
            <a:r>
              <a:rPr lang="en-GB" sz="1700">
                <a:latin typeface="Lato"/>
                <a:ea typeface="Lato"/>
                <a:cs typeface="Lato"/>
                <a:sym typeface="Lato"/>
              </a:rPr>
              <a:t>Others: Screencastify, Google Meet, Teams, Zoom </a:t>
            </a:r>
            <a:endParaRPr sz="1700">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1"/>
          <p:cNvPicPr preferRelativeResize="0"/>
          <p:nvPr/>
        </p:nvPicPr>
        <p:blipFill>
          <a:blip r:embed="rId4">
            <a:alphaModFix/>
          </a:blip>
          <a:stretch>
            <a:fillRect/>
          </a:stretch>
        </p:blipFill>
        <p:spPr>
          <a:xfrm>
            <a:off x="311700" y="257900"/>
            <a:ext cx="2639725" cy="545925"/>
          </a:xfrm>
          <a:prstGeom prst="rect">
            <a:avLst/>
          </a:prstGeom>
          <a:noFill/>
          <a:ln>
            <a:noFill/>
          </a:ln>
        </p:spPr>
      </p:pic>
      <p:sp>
        <p:nvSpPr>
          <p:cNvPr id="212" name="Google Shape;212;p31"/>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Any questions?</a:t>
            </a:r>
            <a:endParaRPr b="1" sz="2900">
              <a:latin typeface="Caveat"/>
              <a:ea typeface="Caveat"/>
              <a:cs typeface="Caveat"/>
              <a:sym typeface="Caveat"/>
            </a:endParaRPr>
          </a:p>
        </p:txBody>
      </p:sp>
      <p:sp>
        <p:nvSpPr>
          <p:cNvPr id="213" name="Google Shape;213;p31"/>
          <p:cNvSpPr txBox="1"/>
          <p:nvPr>
            <p:ph idx="1" type="body"/>
          </p:nvPr>
        </p:nvSpPr>
        <p:spPr>
          <a:xfrm>
            <a:off x="176550" y="1081625"/>
            <a:ext cx="7990800" cy="3258300"/>
          </a:xfrm>
          <a:prstGeom prst="rect">
            <a:avLst/>
          </a:prstGeom>
          <a:noFill/>
        </p:spPr>
        <p:txBody>
          <a:bodyPr anchorCtr="0" anchor="t" bIns="91425" lIns="91425" spcFirstLastPara="1" rIns="91425" wrap="square" tIns="91425">
            <a:noAutofit/>
          </a:bodyPr>
          <a:lstStyle/>
          <a:p>
            <a:pPr indent="0" lvl="0" marL="457200" rtl="0" algn="l">
              <a:spcBef>
                <a:spcPts val="1200"/>
              </a:spcBef>
              <a:spcAft>
                <a:spcPts val="0"/>
              </a:spcAft>
              <a:buNone/>
            </a:pPr>
            <a:r>
              <a:t/>
            </a:r>
            <a:endParaRPr sz="2400">
              <a:solidFill>
                <a:schemeClr val="dk1"/>
              </a:solidFill>
            </a:endParaRPr>
          </a:p>
          <a:p>
            <a:pPr indent="0" lvl="0" marL="457200" rtl="0" algn="l">
              <a:spcBef>
                <a:spcPts val="1200"/>
              </a:spcBef>
              <a:spcAft>
                <a:spcPts val="1200"/>
              </a:spcAft>
              <a:buNone/>
            </a:pPr>
            <a:r>
              <a:t/>
            </a:r>
            <a:endParaRPr sz="24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rotWithShape="1">
          <a:blip r:embed="rId3">
            <a:alphaModFix amt="50000"/>
          </a:blip>
          <a:srcRect b="7743" l="0" r="0" t="15125"/>
          <a:stretch/>
        </p:blipFill>
        <p:spPr>
          <a:xfrm>
            <a:off x="0" y="0"/>
            <a:ext cx="9144001" cy="4705350"/>
          </a:xfrm>
          <a:prstGeom prst="rect">
            <a:avLst/>
          </a:prstGeom>
          <a:noFill/>
          <a:ln>
            <a:noFill/>
          </a:ln>
        </p:spPr>
      </p:pic>
      <p:sp>
        <p:nvSpPr>
          <p:cNvPr id="71" name="Google Shape;71;p15"/>
          <p:cNvSpPr txBox="1"/>
          <p:nvPr>
            <p:ph idx="1" type="subTitle"/>
          </p:nvPr>
        </p:nvSpPr>
        <p:spPr>
          <a:xfrm>
            <a:off x="2822331" y="4290822"/>
            <a:ext cx="3499200" cy="322800"/>
          </a:xfrm>
          <a:prstGeom prst="rect">
            <a:avLst/>
          </a:prstGeom>
          <a:solidFill>
            <a:srgbClr val="000000"/>
          </a:solidFill>
          <a:ln>
            <a:noFill/>
          </a:ln>
        </p:spPr>
        <p:txBody>
          <a:bodyPr anchorCtr="0" anchor="b" bIns="39550" lIns="79125" spcFirstLastPara="1" rIns="79125" wrap="square" tIns="39550">
            <a:noAutofit/>
          </a:bodyPr>
          <a:lstStyle/>
          <a:p>
            <a:pPr indent="0" lvl="0" marL="0" rtl="0" algn="ctr">
              <a:lnSpc>
                <a:spcPct val="70000"/>
              </a:lnSpc>
              <a:spcBef>
                <a:spcPts val="0"/>
              </a:spcBef>
              <a:spcAft>
                <a:spcPts val="0"/>
              </a:spcAft>
              <a:buClr>
                <a:schemeClr val="dk1"/>
              </a:buClr>
              <a:buSzPts val="1800"/>
              <a:buNone/>
            </a:pPr>
            <a:r>
              <a:rPr b="1" lang="en-GB" sz="1800">
                <a:solidFill>
                  <a:srgbClr val="FFFFFF"/>
                </a:solidFill>
                <a:latin typeface="Lato"/>
                <a:ea typeface="Lato"/>
                <a:cs typeface="Lato"/>
                <a:sym typeface="Lato"/>
              </a:rPr>
              <a:t>- with Sarah Vaughan</a:t>
            </a:r>
            <a:endParaRPr sz="1800">
              <a:solidFill>
                <a:srgbClr val="FFFFFF"/>
              </a:solidFill>
              <a:latin typeface="Lato"/>
              <a:ea typeface="Lato"/>
              <a:cs typeface="Lato"/>
              <a:sym typeface="Lato"/>
            </a:endParaRPr>
          </a:p>
        </p:txBody>
      </p:sp>
      <p:pic>
        <p:nvPicPr>
          <p:cNvPr id="72" name="Google Shape;72;p15"/>
          <p:cNvPicPr preferRelativeResize="0"/>
          <p:nvPr/>
        </p:nvPicPr>
        <p:blipFill>
          <a:blip r:embed="rId4">
            <a:alphaModFix/>
          </a:blip>
          <a:stretch>
            <a:fillRect/>
          </a:stretch>
        </p:blipFill>
        <p:spPr>
          <a:xfrm>
            <a:off x="3921450" y="2776775"/>
            <a:ext cx="1301100" cy="1289400"/>
          </a:xfrm>
          <a:prstGeom prst="ellipse">
            <a:avLst/>
          </a:prstGeom>
          <a:noFill/>
          <a:ln>
            <a:noFill/>
          </a:ln>
        </p:spPr>
      </p:pic>
      <p:sp>
        <p:nvSpPr>
          <p:cNvPr id="73" name="Google Shape;73;p15"/>
          <p:cNvSpPr/>
          <p:nvPr/>
        </p:nvSpPr>
        <p:spPr>
          <a:xfrm>
            <a:off x="620250" y="1159800"/>
            <a:ext cx="7846500" cy="1346400"/>
          </a:xfrm>
          <a:prstGeom prst="roundRect">
            <a:avLst>
              <a:gd fmla="val 16667" name="adj"/>
            </a:avLst>
          </a:prstGeom>
          <a:solidFill>
            <a:srgbClr val="1789FC">
              <a:alpha val="642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nvSpPr>
        <p:spPr>
          <a:xfrm>
            <a:off x="675725" y="1106175"/>
            <a:ext cx="7791000" cy="10941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b="1" lang="en-GB" sz="4400">
                <a:solidFill>
                  <a:srgbClr val="FFFFFF"/>
                </a:solidFill>
                <a:latin typeface="Caveat"/>
                <a:ea typeface="Caveat"/>
                <a:cs typeface="Caveat"/>
                <a:sym typeface="Caveat"/>
              </a:rPr>
              <a:t>Delivering lessons online: Tips for remote teaching with Kapow Primary</a:t>
            </a:r>
            <a:endParaRPr sz="1300">
              <a:solidFill>
                <a:srgbClr val="FFFFFF"/>
              </a:solidFill>
            </a:endParaRPr>
          </a:p>
        </p:txBody>
      </p:sp>
      <p:pic>
        <p:nvPicPr>
          <p:cNvPr id="75" name="Google Shape;75;p15"/>
          <p:cNvPicPr preferRelativeResize="0"/>
          <p:nvPr/>
        </p:nvPicPr>
        <p:blipFill>
          <a:blip r:embed="rId5">
            <a:alphaModFix/>
          </a:blip>
          <a:stretch>
            <a:fillRect/>
          </a:stretch>
        </p:blipFill>
        <p:spPr>
          <a:xfrm>
            <a:off x="70025" y="57328"/>
            <a:ext cx="1572849" cy="7868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311700" y="116475"/>
            <a:ext cx="5538625" cy="687350"/>
          </a:xfrm>
          <a:prstGeom prst="rect">
            <a:avLst/>
          </a:prstGeom>
          <a:noFill/>
          <a:ln>
            <a:noFill/>
          </a:ln>
        </p:spPr>
      </p:pic>
      <p:sp>
        <p:nvSpPr>
          <p:cNvPr id="81" name="Google Shape;81;p16"/>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DfE guidance for remote education</a:t>
            </a:r>
            <a:endParaRPr b="1" sz="2900">
              <a:latin typeface="Caveat"/>
              <a:ea typeface="Caveat"/>
              <a:cs typeface="Caveat"/>
              <a:sym typeface="Caveat"/>
            </a:endParaRPr>
          </a:p>
        </p:txBody>
      </p:sp>
      <p:sp>
        <p:nvSpPr>
          <p:cNvPr id="82" name="Google Shape;82;p16"/>
          <p:cNvSpPr txBox="1"/>
          <p:nvPr>
            <p:ph idx="1" type="body"/>
          </p:nvPr>
        </p:nvSpPr>
        <p:spPr>
          <a:xfrm>
            <a:off x="176550" y="1081625"/>
            <a:ext cx="7990800" cy="3258300"/>
          </a:xfrm>
          <a:prstGeom prst="rect">
            <a:avLst/>
          </a:prstGeom>
          <a:noFill/>
        </p:spPr>
        <p:txBody>
          <a:bodyPr anchorCtr="0" anchor="t" bIns="91425" lIns="91425" spcFirstLastPara="1" rIns="91425" wrap="square" tIns="91425">
            <a:noAutofit/>
          </a:bodyPr>
          <a:lstStyle/>
          <a:p>
            <a:pPr indent="0" lvl="0" marL="457200" rtl="0" algn="l">
              <a:spcBef>
                <a:spcPts val="1200"/>
              </a:spcBef>
              <a:spcAft>
                <a:spcPts val="0"/>
              </a:spcAft>
              <a:buNone/>
            </a:pPr>
            <a:r>
              <a:t/>
            </a:r>
            <a:endParaRPr sz="2400">
              <a:solidFill>
                <a:schemeClr val="dk1"/>
              </a:solidFill>
            </a:endParaRPr>
          </a:p>
          <a:p>
            <a:pPr indent="0" lvl="0" marL="457200" rtl="0" algn="l">
              <a:spcBef>
                <a:spcPts val="1200"/>
              </a:spcBef>
              <a:spcAft>
                <a:spcPts val="1200"/>
              </a:spcAft>
              <a:buNone/>
            </a:pPr>
            <a:r>
              <a:t/>
            </a:r>
            <a:endParaRPr sz="2400">
              <a:solidFill>
                <a:schemeClr val="dk1"/>
              </a:solidFill>
            </a:endParaRPr>
          </a:p>
        </p:txBody>
      </p:sp>
      <p:pic>
        <p:nvPicPr>
          <p:cNvPr id="83" name="Google Shape;83;p16"/>
          <p:cNvPicPr preferRelativeResize="0"/>
          <p:nvPr/>
        </p:nvPicPr>
        <p:blipFill>
          <a:blip r:embed="rId4">
            <a:alphaModFix/>
          </a:blip>
          <a:stretch>
            <a:fillRect/>
          </a:stretch>
        </p:blipFill>
        <p:spPr>
          <a:xfrm>
            <a:off x="732150" y="1353550"/>
            <a:ext cx="7525426" cy="1542750"/>
          </a:xfrm>
          <a:prstGeom prst="rect">
            <a:avLst/>
          </a:prstGeom>
          <a:noFill/>
          <a:ln>
            <a:noFill/>
          </a:ln>
        </p:spPr>
      </p:pic>
      <p:sp>
        <p:nvSpPr>
          <p:cNvPr id="84" name="Google Shape;84;p16"/>
          <p:cNvSpPr txBox="1"/>
          <p:nvPr/>
        </p:nvSpPr>
        <p:spPr>
          <a:xfrm>
            <a:off x="732150" y="2896300"/>
            <a:ext cx="7525500" cy="40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700" u="sng">
                <a:solidFill>
                  <a:schemeClr val="hlink"/>
                </a:solidFill>
                <a:latin typeface="Quicksand Light"/>
                <a:ea typeface="Quicksand Light"/>
                <a:cs typeface="Quicksand Light"/>
                <a:sym typeface="Quicksand Light"/>
                <a:hlinkClick r:id="rId5"/>
              </a:rPr>
              <a:t>https://www.gov.uk/government/publications/whats-working-well-in-remote-education/whats-working-well-in-remote-education?fbclid=IwAR1oGqJulIDI5SZPPrWJHgAHouLZ8KhhrO7XAqQj8iI2vxuFoAdBE0MvY4w#what-is-remote-education</a:t>
            </a:r>
            <a:endParaRPr sz="700">
              <a:latin typeface="Quicksand Light"/>
              <a:ea typeface="Quicksand Light"/>
              <a:cs typeface="Quicksand Light"/>
              <a:sym typeface="Quicksand Light"/>
            </a:endParaRPr>
          </a:p>
          <a:p>
            <a:pPr indent="0" lvl="0" marL="0" rtl="0" algn="ctr">
              <a:spcBef>
                <a:spcPts val="0"/>
              </a:spcBef>
              <a:spcAft>
                <a:spcPts val="0"/>
              </a:spcAft>
              <a:buNone/>
            </a:pPr>
            <a:r>
              <a:t/>
            </a:r>
            <a:endParaRPr sz="1100">
              <a:latin typeface="Quicksand Light"/>
              <a:ea typeface="Quicksand Light"/>
              <a:cs typeface="Quicksand Light"/>
              <a:sym typeface="Quicksand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311700" y="116475"/>
            <a:ext cx="4339900" cy="687350"/>
          </a:xfrm>
          <a:prstGeom prst="rect">
            <a:avLst/>
          </a:prstGeom>
          <a:noFill/>
          <a:ln>
            <a:noFill/>
          </a:ln>
        </p:spPr>
      </p:pic>
      <p:sp>
        <p:nvSpPr>
          <p:cNvPr id="90" name="Google Shape;90;p17"/>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What is remote education</a:t>
            </a:r>
            <a:r>
              <a:rPr b="1" lang="en-GB">
                <a:latin typeface="Caveat"/>
                <a:ea typeface="Caveat"/>
                <a:cs typeface="Caveat"/>
                <a:sym typeface="Caveat"/>
              </a:rPr>
              <a:t>?</a:t>
            </a:r>
            <a:endParaRPr b="1" sz="3000">
              <a:latin typeface="Caveat"/>
              <a:ea typeface="Caveat"/>
              <a:cs typeface="Caveat"/>
              <a:sym typeface="Caveat"/>
            </a:endParaRPr>
          </a:p>
        </p:txBody>
      </p:sp>
      <p:sp>
        <p:nvSpPr>
          <p:cNvPr id="91" name="Google Shape;91;p17"/>
          <p:cNvSpPr txBox="1"/>
          <p:nvPr>
            <p:ph idx="1" type="body"/>
          </p:nvPr>
        </p:nvSpPr>
        <p:spPr>
          <a:xfrm>
            <a:off x="311700" y="577450"/>
            <a:ext cx="8688600" cy="1952400"/>
          </a:xfrm>
          <a:prstGeom prst="rect">
            <a:avLst/>
          </a:prstGeom>
          <a:noFill/>
        </p:spPr>
        <p:txBody>
          <a:bodyPr anchorCtr="0" anchor="t" bIns="91425" lIns="91425" spcFirstLastPara="1" rIns="91425" wrap="square" tIns="91425">
            <a:noAutofit/>
          </a:bodyPr>
          <a:lstStyle/>
          <a:p>
            <a:pPr indent="0" lvl="0" marL="0" rtl="0" algn="l">
              <a:lnSpc>
                <a:spcPct val="131579"/>
              </a:lnSpc>
              <a:spcBef>
                <a:spcPts val="1500"/>
              </a:spcBef>
              <a:spcAft>
                <a:spcPts val="0"/>
              </a:spcAft>
              <a:buClr>
                <a:schemeClr val="dk1"/>
              </a:buClr>
              <a:buSzPts val="1100"/>
              <a:buFont typeface="Arial"/>
              <a:buNone/>
            </a:pPr>
            <a:r>
              <a:rPr lang="en-GB">
                <a:solidFill>
                  <a:srgbClr val="0B0C0C"/>
                </a:solidFill>
                <a:highlight>
                  <a:srgbClr val="FFFFFF"/>
                </a:highlight>
                <a:latin typeface="Lato"/>
                <a:ea typeface="Lato"/>
                <a:cs typeface="Lato"/>
                <a:sym typeface="Lato"/>
              </a:rPr>
              <a:t>There are different definitions out there, but these are the ones we will use here:</a:t>
            </a:r>
            <a:endParaRPr>
              <a:solidFill>
                <a:srgbClr val="0B0C0C"/>
              </a:solidFill>
              <a:highlight>
                <a:srgbClr val="FFFFFF"/>
              </a:highlight>
              <a:latin typeface="Lato"/>
              <a:ea typeface="Lato"/>
              <a:cs typeface="Lato"/>
              <a:sym typeface="Lato"/>
            </a:endParaRPr>
          </a:p>
          <a:p>
            <a:pPr indent="-336550" lvl="0" marL="647700" rtl="0" algn="l">
              <a:lnSpc>
                <a:spcPct val="131579"/>
              </a:lnSpc>
              <a:spcBef>
                <a:spcPts val="3000"/>
              </a:spcBef>
              <a:spcAft>
                <a:spcPts val="0"/>
              </a:spcAft>
              <a:buClr>
                <a:srgbClr val="0B0C0C"/>
              </a:buClr>
              <a:buSzPts val="1700"/>
              <a:buFont typeface="Arial"/>
              <a:buChar char="●"/>
            </a:pPr>
            <a:r>
              <a:rPr b="1" lang="en-GB">
                <a:solidFill>
                  <a:srgbClr val="0B0C0C"/>
                </a:solidFill>
                <a:highlight>
                  <a:srgbClr val="FFFFFF"/>
                </a:highlight>
                <a:latin typeface="Lato"/>
                <a:ea typeface="Lato"/>
                <a:cs typeface="Lato"/>
                <a:sym typeface="Lato"/>
              </a:rPr>
              <a:t>Remote education: </a:t>
            </a:r>
            <a:r>
              <a:rPr lang="en-GB">
                <a:solidFill>
                  <a:srgbClr val="0B0C0C"/>
                </a:solidFill>
                <a:highlight>
                  <a:srgbClr val="FFFFFF"/>
                </a:highlight>
                <a:latin typeface="Lato"/>
                <a:ea typeface="Lato"/>
                <a:cs typeface="Lato"/>
                <a:sym typeface="Lato"/>
              </a:rPr>
              <a:t>a broad term encompassing learning that happens outside of the classroom, with the teacher not present in the same location as the pupils.</a:t>
            </a:r>
            <a:endParaRPr>
              <a:solidFill>
                <a:srgbClr val="0B0C0C"/>
              </a:solidFill>
              <a:highlight>
                <a:srgbClr val="FFFFFF"/>
              </a:highlight>
              <a:latin typeface="Lato"/>
              <a:ea typeface="Lato"/>
              <a:cs typeface="Lato"/>
              <a:sym typeface="Lato"/>
            </a:endParaRPr>
          </a:p>
          <a:p>
            <a:pPr indent="-336550" lvl="0" marL="647700" rtl="0" algn="l">
              <a:lnSpc>
                <a:spcPct val="131579"/>
              </a:lnSpc>
              <a:spcBef>
                <a:spcPts val="0"/>
              </a:spcBef>
              <a:spcAft>
                <a:spcPts val="0"/>
              </a:spcAft>
              <a:buClr>
                <a:srgbClr val="0B0C0C"/>
              </a:buClr>
              <a:buSzPts val="1700"/>
              <a:buFont typeface="Arial"/>
              <a:buChar char="●"/>
            </a:pPr>
            <a:r>
              <a:rPr b="1" lang="en-GB">
                <a:solidFill>
                  <a:srgbClr val="0B0C0C"/>
                </a:solidFill>
                <a:highlight>
                  <a:srgbClr val="FFFFFF"/>
                </a:highlight>
                <a:latin typeface="Lato"/>
                <a:ea typeface="Lato"/>
                <a:cs typeface="Lato"/>
                <a:sym typeface="Lato"/>
              </a:rPr>
              <a:t>Digital remote education</a:t>
            </a:r>
            <a:r>
              <a:rPr lang="en-GB">
                <a:solidFill>
                  <a:srgbClr val="0B0C0C"/>
                </a:solidFill>
                <a:highlight>
                  <a:srgbClr val="FFFFFF"/>
                </a:highlight>
                <a:latin typeface="Lato"/>
                <a:ea typeface="Lato"/>
                <a:cs typeface="Lato"/>
                <a:sym typeface="Lato"/>
              </a:rPr>
              <a:t>: often known as online learning, this is remote learning delivered through digital technologies.</a:t>
            </a:r>
            <a:endParaRPr>
              <a:solidFill>
                <a:srgbClr val="0B0C0C"/>
              </a:solidFill>
              <a:highlight>
                <a:srgbClr val="FFFFFF"/>
              </a:highlight>
              <a:latin typeface="Lato"/>
              <a:ea typeface="Lato"/>
              <a:cs typeface="Lato"/>
              <a:sym typeface="Lato"/>
            </a:endParaRPr>
          </a:p>
          <a:p>
            <a:pPr indent="-336550" lvl="0" marL="647700" rtl="0" algn="l">
              <a:lnSpc>
                <a:spcPct val="131579"/>
              </a:lnSpc>
              <a:spcBef>
                <a:spcPts val="0"/>
              </a:spcBef>
              <a:spcAft>
                <a:spcPts val="0"/>
              </a:spcAft>
              <a:buClr>
                <a:srgbClr val="0B0C0C"/>
              </a:buClr>
              <a:buSzPts val="1700"/>
              <a:buFont typeface="Arial"/>
              <a:buChar char="●"/>
            </a:pPr>
            <a:r>
              <a:rPr b="1" lang="en-GB">
                <a:solidFill>
                  <a:srgbClr val="0B0C0C"/>
                </a:solidFill>
                <a:highlight>
                  <a:srgbClr val="FFFFFF"/>
                </a:highlight>
                <a:latin typeface="Lato"/>
                <a:ea typeface="Lato"/>
                <a:cs typeface="Lato"/>
                <a:sym typeface="Lato"/>
              </a:rPr>
              <a:t>Blended learning:</a:t>
            </a:r>
            <a:r>
              <a:rPr lang="en-GB">
                <a:solidFill>
                  <a:srgbClr val="0B0C0C"/>
                </a:solidFill>
                <a:highlight>
                  <a:srgbClr val="FFFFFF"/>
                </a:highlight>
                <a:latin typeface="Lato"/>
                <a:ea typeface="Lato"/>
                <a:cs typeface="Lato"/>
                <a:sym typeface="Lato"/>
              </a:rPr>
              <a:t> a mix of face-to-face and remote methods. An example would be the ‘flipped classroom’, where main input happens remotely (for example through video), while practice and tutoring happen in class.</a:t>
            </a:r>
            <a:endParaRPr>
              <a:solidFill>
                <a:srgbClr val="0B0C0C"/>
              </a:solidFill>
              <a:highlight>
                <a:srgbClr val="FFFFFF"/>
              </a:highlight>
              <a:latin typeface="Lato"/>
              <a:ea typeface="Lato"/>
              <a:cs typeface="Lato"/>
              <a:sym typeface="Lato"/>
            </a:endParaRPr>
          </a:p>
          <a:p>
            <a:pPr indent="-336550" lvl="0" marL="647700" rtl="0" algn="l">
              <a:lnSpc>
                <a:spcPct val="131579"/>
              </a:lnSpc>
              <a:spcBef>
                <a:spcPts val="0"/>
              </a:spcBef>
              <a:spcAft>
                <a:spcPts val="0"/>
              </a:spcAft>
              <a:buClr>
                <a:srgbClr val="0B0C0C"/>
              </a:buClr>
              <a:buSzPts val="1700"/>
              <a:buFont typeface="Arial"/>
              <a:buChar char="●"/>
            </a:pPr>
            <a:r>
              <a:rPr b="1" lang="en-GB">
                <a:solidFill>
                  <a:srgbClr val="0B0C0C"/>
                </a:solidFill>
                <a:highlight>
                  <a:srgbClr val="FFFFFF"/>
                </a:highlight>
                <a:latin typeface="Lato"/>
                <a:ea typeface="Lato"/>
                <a:cs typeface="Lato"/>
                <a:sym typeface="Lato"/>
              </a:rPr>
              <a:t>Synchronous education:</a:t>
            </a:r>
            <a:r>
              <a:rPr lang="en-GB">
                <a:solidFill>
                  <a:srgbClr val="0B0C0C"/>
                </a:solidFill>
                <a:highlight>
                  <a:srgbClr val="FFFFFF"/>
                </a:highlight>
                <a:latin typeface="Lato"/>
                <a:ea typeface="Lato"/>
                <a:cs typeface="Lato"/>
                <a:sym typeface="Lato"/>
              </a:rPr>
              <a:t> this is live; asynchronous education is when the material is prepared by the teacher and accessed by the pupil at a later date.</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311700" y="116475"/>
            <a:ext cx="5715325" cy="687350"/>
          </a:xfrm>
          <a:prstGeom prst="rect">
            <a:avLst/>
          </a:prstGeom>
          <a:noFill/>
          <a:ln>
            <a:noFill/>
          </a:ln>
        </p:spPr>
      </p:pic>
      <p:sp>
        <p:nvSpPr>
          <p:cNvPr id="97" name="Google Shape;97;p18"/>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lang="en-GB" sz="2900">
                <a:latin typeface="Caveat"/>
                <a:ea typeface="Caveat"/>
                <a:cs typeface="Caveat"/>
                <a:sym typeface="Caveat"/>
              </a:rPr>
              <a:t>What </a:t>
            </a:r>
            <a:r>
              <a:rPr b="1" lang="en-GB" sz="2900">
                <a:latin typeface="Caveat"/>
                <a:ea typeface="Caveat"/>
                <a:cs typeface="Caveat"/>
                <a:sym typeface="Caveat"/>
              </a:rPr>
              <a:t>are</a:t>
            </a:r>
            <a:r>
              <a:rPr b="1" lang="en-GB" sz="2900">
                <a:latin typeface="Caveat"/>
                <a:ea typeface="Caveat"/>
                <a:cs typeface="Caveat"/>
                <a:sym typeface="Caveat"/>
              </a:rPr>
              <a:t> you doing for remote education?</a:t>
            </a:r>
            <a:endParaRPr b="1" sz="2900">
              <a:latin typeface="Caveat"/>
              <a:ea typeface="Caveat"/>
              <a:cs typeface="Caveat"/>
              <a:sym typeface="Caveat"/>
            </a:endParaRPr>
          </a:p>
        </p:txBody>
      </p:sp>
      <p:pic>
        <p:nvPicPr>
          <p:cNvPr id="98" name="Google Shape;98;p18"/>
          <p:cNvPicPr preferRelativeResize="0"/>
          <p:nvPr/>
        </p:nvPicPr>
        <p:blipFill>
          <a:blip r:embed="rId4">
            <a:alphaModFix/>
          </a:blip>
          <a:stretch>
            <a:fillRect/>
          </a:stretch>
        </p:blipFill>
        <p:spPr>
          <a:xfrm>
            <a:off x="5839674" y="1443788"/>
            <a:ext cx="2206675" cy="2255924"/>
          </a:xfrm>
          <a:prstGeom prst="rect">
            <a:avLst/>
          </a:prstGeom>
          <a:noFill/>
          <a:ln>
            <a:noFill/>
          </a:ln>
        </p:spPr>
      </p:pic>
      <p:sp>
        <p:nvSpPr>
          <p:cNvPr id="99" name="Google Shape;99;p18"/>
          <p:cNvSpPr txBox="1"/>
          <p:nvPr/>
        </p:nvSpPr>
        <p:spPr>
          <a:xfrm>
            <a:off x="237000" y="2024550"/>
            <a:ext cx="5501400" cy="109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700">
                <a:latin typeface="Quicksand Light"/>
                <a:ea typeface="Quicksand Light"/>
                <a:cs typeface="Quicksand Light"/>
                <a:sym typeface="Quicksand Light"/>
              </a:rPr>
              <a:t>Go to </a:t>
            </a:r>
            <a:r>
              <a:rPr lang="en-GB" sz="1700" u="sng">
                <a:solidFill>
                  <a:schemeClr val="hlink"/>
                </a:solidFill>
                <a:latin typeface="Quicksand Light"/>
                <a:ea typeface="Quicksand Light"/>
                <a:cs typeface="Quicksand Light"/>
                <a:sym typeface="Quicksand Light"/>
                <a:hlinkClick r:id="rId5"/>
              </a:rPr>
              <a:t>www.menti.com</a:t>
            </a:r>
            <a:r>
              <a:rPr lang="en-GB" sz="1700">
                <a:latin typeface="Quicksand Light"/>
                <a:ea typeface="Quicksand Light"/>
                <a:cs typeface="Quicksand Light"/>
                <a:sym typeface="Quicksand Light"/>
              </a:rPr>
              <a:t> and use the code:</a:t>
            </a:r>
            <a:endParaRPr sz="1700">
              <a:latin typeface="Quicksand Light"/>
              <a:ea typeface="Quicksand Light"/>
              <a:cs typeface="Quicksand Light"/>
              <a:sym typeface="Quicksand Light"/>
            </a:endParaRPr>
          </a:p>
          <a:p>
            <a:pPr indent="0" lvl="0" marL="0" rtl="0" algn="ctr">
              <a:spcBef>
                <a:spcPts val="0"/>
              </a:spcBef>
              <a:spcAft>
                <a:spcPts val="0"/>
              </a:spcAft>
              <a:buNone/>
            </a:pPr>
            <a:r>
              <a:rPr lang="en-GB" sz="3400">
                <a:latin typeface="Quicksand Light"/>
                <a:ea typeface="Quicksand Light"/>
                <a:cs typeface="Quicksand Light"/>
                <a:sym typeface="Quicksand Light"/>
              </a:rPr>
              <a:t>70 94 70 7</a:t>
            </a:r>
            <a:endParaRPr sz="3400">
              <a:latin typeface="Quicksand Light"/>
              <a:ea typeface="Quicksand Light"/>
              <a:cs typeface="Quicksand Light"/>
              <a:sym typeface="Quicksand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9"/>
          <p:cNvPicPr preferRelativeResize="0"/>
          <p:nvPr/>
        </p:nvPicPr>
        <p:blipFill>
          <a:blip r:embed="rId3">
            <a:alphaModFix/>
          </a:blip>
          <a:stretch>
            <a:fillRect/>
          </a:stretch>
        </p:blipFill>
        <p:spPr>
          <a:xfrm>
            <a:off x="311700" y="116475"/>
            <a:ext cx="8222600" cy="687350"/>
          </a:xfrm>
          <a:prstGeom prst="rect">
            <a:avLst/>
          </a:prstGeom>
          <a:noFill/>
          <a:ln>
            <a:noFill/>
          </a:ln>
        </p:spPr>
      </p:pic>
      <p:sp>
        <p:nvSpPr>
          <p:cNvPr id="105" name="Google Shape;105;p19"/>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Which Kapow Primary units work well for remote education? </a:t>
            </a:r>
            <a:endParaRPr b="1" sz="2900">
              <a:latin typeface="Caveat"/>
              <a:ea typeface="Caveat"/>
              <a:cs typeface="Caveat"/>
              <a:sym typeface="Caveat"/>
            </a:endParaRPr>
          </a:p>
        </p:txBody>
      </p:sp>
      <p:sp>
        <p:nvSpPr>
          <p:cNvPr id="106" name="Google Shape;106;p19"/>
          <p:cNvSpPr txBox="1"/>
          <p:nvPr>
            <p:ph idx="1" type="body"/>
          </p:nvPr>
        </p:nvSpPr>
        <p:spPr>
          <a:xfrm>
            <a:off x="136350" y="1081625"/>
            <a:ext cx="7990800" cy="3258300"/>
          </a:xfrm>
          <a:prstGeom prst="rect">
            <a:avLst/>
          </a:prstGeom>
          <a:noFill/>
        </p:spPr>
        <p:txBody>
          <a:bodyPr anchorCtr="0" anchor="t" bIns="91425" lIns="91425" spcFirstLastPara="1" rIns="91425" wrap="square" tIns="91425">
            <a:noAutofit/>
          </a:bodyPr>
          <a:lstStyle/>
          <a:p>
            <a:pPr indent="0" lvl="0" marL="457200" rtl="0" algn="l">
              <a:spcBef>
                <a:spcPts val="1200"/>
              </a:spcBef>
              <a:spcAft>
                <a:spcPts val="0"/>
              </a:spcAft>
              <a:buNone/>
            </a:pPr>
            <a:r>
              <a:t/>
            </a:r>
            <a:endParaRPr sz="2400">
              <a:solidFill>
                <a:schemeClr val="dk1"/>
              </a:solidFill>
            </a:endParaRPr>
          </a:p>
          <a:p>
            <a:pPr indent="0" lvl="0" marL="457200" rtl="0" algn="l">
              <a:spcBef>
                <a:spcPts val="1200"/>
              </a:spcBef>
              <a:spcAft>
                <a:spcPts val="1200"/>
              </a:spcAft>
              <a:buNone/>
            </a:pPr>
            <a:r>
              <a:t/>
            </a:r>
            <a:endParaRPr sz="2400">
              <a:solidFill>
                <a:schemeClr val="dk1"/>
              </a:solidFill>
            </a:endParaRPr>
          </a:p>
        </p:txBody>
      </p:sp>
      <p:sp>
        <p:nvSpPr>
          <p:cNvPr id="107" name="Google Shape;107;p19"/>
          <p:cNvSpPr txBox="1"/>
          <p:nvPr/>
        </p:nvSpPr>
        <p:spPr>
          <a:xfrm>
            <a:off x="592700" y="1496850"/>
            <a:ext cx="71829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Light"/>
              <a:ea typeface="Quicksand Light"/>
              <a:cs typeface="Quicksand Light"/>
              <a:sym typeface="Quicksand Light"/>
            </a:endParaRPr>
          </a:p>
          <a:p>
            <a:pPr indent="0" lvl="0" marL="0" rtl="0" algn="l">
              <a:spcBef>
                <a:spcPts val="0"/>
              </a:spcBef>
              <a:spcAft>
                <a:spcPts val="0"/>
              </a:spcAft>
              <a:buNone/>
            </a:pPr>
            <a:r>
              <a:t/>
            </a:r>
            <a:endParaRPr>
              <a:latin typeface="Quicksand Light"/>
              <a:ea typeface="Quicksand Light"/>
              <a:cs typeface="Quicksand Light"/>
              <a:sym typeface="Quicksand Light"/>
            </a:endParaRPr>
          </a:p>
          <a:p>
            <a:pPr indent="0" lvl="0" marL="0" rtl="0" algn="l">
              <a:spcBef>
                <a:spcPts val="0"/>
              </a:spcBef>
              <a:spcAft>
                <a:spcPts val="0"/>
              </a:spcAft>
              <a:buNone/>
            </a:pPr>
            <a:r>
              <a:t/>
            </a:r>
            <a:endParaRPr>
              <a:latin typeface="Quicksand Light"/>
              <a:ea typeface="Quicksand Light"/>
              <a:cs typeface="Quicksand Light"/>
              <a:sym typeface="Quicksand Light"/>
            </a:endParaRPr>
          </a:p>
          <a:p>
            <a:pPr indent="0" lvl="0" marL="0" rtl="0" algn="l">
              <a:spcBef>
                <a:spcPts val="0"/>
              </a:spcBef>
              <a:spcAft>
                <a:spcPts val="0"/>
              </a:spcAft>
              <a:buNone/>
            </a:pPr>
            <a:r>
              <a:t/>
            </a:r>
            <a:endParaRPr>
              <a:latin typeface="Quicksand Light"/>
              <a:ea typeface="Quicksand Light"/>
              <a:cs typeface="Quicksand Light"/>
              <a:sym typeface="Quicksand Light"/>
            </a:endParaRPr>
          </a:p>
          <a:p>
            <a:pPr indent="0" lvl="0" marL="0" rtl="0" algn="l">
              <a:spcBef>
                <a:spcPts val="0"/>
              </a:spcBef>
              <a:spcAft>
                <a:spcPts val="0"/>
              </a:spcAft>
              <a:buNone/>
            </a:pPr>
            <a:r>
              <a:t/>
            </a:r>
            <a:endParaRPr>
              <a:latin typeface="Quicksand Light"/>
              <a:ea typeface="Quicksand Light"/>
              <a:cs typeface="Quicksand Light"/>
              <a:sym typeface="Quicksand Light"/>
            </a:endParaRPr>
          </a:p>
          <a:p>
            <a:pPr indent="0" lvl="0" marL="0" rtl="0" algn="l">
              <a:spcBef>
                <a:spcPts val="0"/>
              </a:spcBef>
              <a:spcAft>
                <a:spcPts val="0"/>
              </a:spcAft>
              <a:buNone/>
            </a:pPr>
            <a:r>
              <a:t/>
            </a:r>
            <a:endParaRPr>
              <a:latin typeface="Quicksand Light"/>
              <a:ea typeface="Quicksand Light"/>
              <a:cs typeface="Quicksand Light"/>
              <a:sym typeface="Quicksand Light"/>
            </a:endParaRPr>
          </a:p>
          <a:p>
            <a:pPr indent="0" lvl="0" marL="0" rtl="0" algn="l">
              <a:spcBef>
                <a:spcPts val="0"/>
              </a:spcBef>
              <a:spcAft>
                <a:spcPts val="0"/>
              </a:spcAft>
              <a:buNone/>
            </a:pPr>
            <a:r>
              <a:t/>
            </a:r>
            <a:endParaRPr>
              <a:latin typeface="Quicksand Light"/>
              <a:ea typeface="Quicksand Light"/>
              <a:cs typeface="Quicksand Light"/>
              <a:sym typeface="Quicksand Light"/>
            </a:endParaRPr>
          </a:p>
          <a:p>
            <a:pPr indent="0" lvl="0" marL="0" rtl="0" algn="l">
              <a:spcBef>
                <a:spcPts val="0"/>
              </a:spcBef>
              <a:spcAft>
                <a:spcPts val="0"/>
              </a:spcAft>
              <a:buNone/>
            </a:pPr>
            <a:r>
              <a:t/>
            </a:r>
            <a:endParaRPr>
              <a:latin typeface="Quicksand Light"/>
              <a:ea typeface="Quicksand Light"/>
              <a:cs typeface="Quicksand Light"/>
              <a:sym typeface="Quicksand Light"/>
            </a:endParaRPr>
          </a:p>
          <a:p>
            <a:pPr indent="0" lvl="0" marL="0" rtl="0" algn="l">
              <a:spcBef>
                <a:spcPts val="0"/>
              </a:spcBef>
              <a:spcAft>
                <a:spcPts val="0"/>
              </a:spcAft>
              <a:buNone/>
            </a:pPr>
            <a:r>
              <a:t/>
            </a:r>
            <a:endParaRPr>
              <a:latin typeface="Quicksand Light"/>
              <a:ea typeface="Quicksand Light"/>
              <a:cs typeface="Quicksand Light"/>
              <a:sym typeface="Quicksand Light"/>
            </a:endParaRPr>
          </a:p>
          <a:p>
            <a:pPr indent="0" lvl="0" marL="0" rtl="0" algn="l">
              <a:spcBef>
                <a:spcPts val="0"/>
              </a:spcBef>
              <a:spcAft>
                <a:spcPts val="0"/>
              </a:spcAft>
              <a:buNone/>
            </a:pPr>
            <a:r>
              <a:t/>
            </a:r>
            <a:endParaRPr>
              <a:latin typeface="Quicksand Light"/>
              <a:ea typeface="Quicksand Light"/>
              <a:cs typeface="Quicksand Light"/>
              <a:sym typeface="Quicksand Light"/>
            </a:endParaRPr>
          </a:p>
        </p:txBody>
      </p:sp>
      <p:pic>
        <p:nvPicPr>
          <p:cNvPr id="108" name="Google Shape;108;p19"/>
          <p:cNvPicPr preferRelativeResize="0"/>
          <p:nvPr/>
        </p:nvPicPr>
        <p:blipFill>
          <a:blip r:embed="rId4">
            <a:alphaModFix/>
          </a:blip>
          <a:stretch>
            <a:fillRect/>
          </a:stretch>
        </p:blipFill>
        <p:spPr>
          <a:xfrm>
            <a:off x="311700" y="1144006"/>
            <a:ext cx="8520600" cy="2855482"/>
          </a:xfrm>
          <a:prstGeom prst="rect">
            <a:avLst/>
          </a:prstGeom>
          <a:noFill/>
          <a:ln>
            <a:noFill/>
          </a:ln>
        </p:spPr>
      </p:pic>
      <p:sp>
        <p:nvSpPr>
          <p:cNvPr id="109" name="Google Shape;109;p19"/>
          <p:cNvSpPr txBox="1"/>
          <p:nvPr/>
        </p:nvSpPr>
        <p:spPr>
          <a:xfrm>
            <a:off x="3072000" y="4060675"/>
            <a:ext cx="41583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50" u="sng">
                <a:solidFill>
                  <a:srgbClr val="1A73E8"/>
                </a:solidFill>
                <a:highlight>
                  <a:srgbClr val="FFFFFF"/>
                </a:highlight>
                <a:latin typeface="Quicksand Light"/>
                <a:ea typeface="Quicksand Light"/>
                <a:cs typeface="Quicksand Light"/>
                <a:sym typeface="Quicksand Light"/>
                <a:hlinkClick r:id="rId5">
                  <a:extLst>
                    <a:ext uri="{A12FA001-AC4F-418D-AE19-62706E023703}">
                      <ahyp:hlinkClr val="tx"/>
                    </a:ext>
                  </a:extLst>
                </a:hlinkClick>
              </a:rPr>
              <a:t>https://www.kapowprimary.com/home-learning-units/</a:t>
            </a:r>
            <a:endParaRPr>
              <a:latin typeface="Quicksand Light"/>
              <a:ea typeface="Quicksand Light"/>
              <a:cs typeface="Quicksand Light"/>
              <a:sym typeface="Quicksand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0"/>
          <p:cNvPicPr preferRelativeResize="0"/>
          <p:nvPr/>
        </p:nvPicPr>
        <p:blipFill>
          <a:blip r:embed="rId3">
            <a:alphaModFix/>
          </a:blip>
          <a:stretch>
            <a:fillRect/>
          </a:stretch>
        </p:blipFill>
        <p:spPr>
          <a:xfrm>
            <a:off x="449985" y="173572"/>
            <a:ext cx="2262450" cy="687350"/>
          </a:xfrm>
          <a:prstGeom prst="rect">
            <a:avLst/>
          </a:prstGeom>
          <a:noFill/>
          <a:ln>
            <a:noFill/>
          </a:ln>
        </p:spPr>
      </p:pic>
      <p:sp>
        <p:nvSpPr>
          <p:cNvPr id="115" name="Google Shape;115;p20"/>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Live teaching</a:t>
            </a:r>
            <a:endParaRPr b="1" sz="2900">
              <a:latin typeface="Caveat"/>
              <a:ea typeface="Caveat"/>
              <a:cs typeface="Caveat"/>
              <a:sym typeface="Caveat"/>
            </a:endParaRPr>
          </a:p>
        </p:txBody>
      </p:sp>
      <p:sp>
        <p:nvSpPr>
          <p:cNvPr id="116" name="Google Shape;116;p20"/>
          <p:cNvSpPr txBox="1"/>
          <p:nvPr/>
        </p:nvSpPr>
        <p:spPr>
          <a:xfrm>
            <a:off x="540300" y="1100975"/>
            <a:ext cx="7182900" cy="3063000"/>
          </a:xfrm>
          <a:prstGeom prst="rect">
            <a:avLst/>
          </a:prstGeom>
          <a:noFill/>
          <a:ln>
            <a:noFill/>
          </a:ln>
        </p:spPr>
        <p:txBody>
          <a:bodyPr anchorCtr="0" anchor="t" bIns="91425" lIns="91425" spcFirstLastPara="1" rIns="91425" wrap="square" tIns="91425">
            <a:spAutoFit/>
          </a:bodyPr>
          <a:lstStyle/>
          <a:p>
            <a:pPr indent="-336550" lvl="0" marL="457200" rtl="0" algn="l">
              <a:lnSpc>
                <a:spcPct val="200000"/>
              </a:lnSpc>
              <a:spcBef>
                <a:spcPts val="0"/>
              </a:spcBef>
              <a:spcAft>
                <a:spcPts val="0"/>
              </a:spcAft>
              <a:buSzPts val="1700"/>
              <a:buFont typeface="Lato"/>
              <a:buChar char="●"/>
            </a:pPr>
            <a:r>
              <a:rPr lang="en-GB" sz="1700">
                <a:latin typeface="Lato"/>
                <a:ea typeface="Lato"/>
                <a:cs typeface="Lato"/>
                <a:sym typeface="Lato"/>
              </a:rPr>
              <a:t>How are children entering?</a:t>
            </a:r>
            <a:endParaRPr sz="1700">
              <a:latin typeface="Lato"/>
              <a:ea typeface="Lato"/>
              <a:cs typeface="Lato"/>
              <a:sym typeface="Lato"/>
            </a:endParaRPr>
          </a:p>
          <a:p>
            <a:pPr indent="-336550" lvl="0" marL="457200" rtl="0" algn="l">
              <a:lnSpc>
                <a:spcPct val="200000"/>
              </a:lnSpc>
              <a:spcBef>
                <a:spcPts val="0"/>
              </a:spcBef>
              <a:spcAft>
                <a:spcPts val="0"/>
              </a:spcAft>
              <a:buSzPts val="1700"/>
              <a:buFont typeface="Lato"/>
              <a:buChar char="●"/>
            </a:pPr>
            <a:r>
              <a:rPr lang="en-GB" sz="1700">
                <a:latin typeface="Lato"/>
                <a:ea typeface="Lato"/>
                <a:cs typeface="Lato"/>
                <a:sym typeface="Lato"/>
              </a:rPr>
              <a:t>Set ground rules with children.</a:t>
            </a:r>
            <a:endParaRPr sz="1700">
              <a:latin typeface="Lato"/>
              <a:ea typeface="Lato"/>
              <a:cs typeface="Lato"/>
              <a:sym typeface="Lato"/>
            </a:endParaRPr>
          </a:p>
          <a:p>
            <a:pPr indent="-336550" lvl="0" marL="457200" rtl="0" algn="l">
              <a:lnSpc>
                <a:spcPct val="200000"/>
              </a:lnSpc>
              <a:spcBef>
                <a:spcPts val="0"/>
              </a:spcBef>
              <a:spcAft>
                <a:spcPts val="0"/>
              </a:spcAft>
              <a:buSzPts val="1700"/>
              <a:buFont typeface="Lato"/>
              <a:buChar char="●"/>
            </a:pPr>
            <a:r>
              <a:rPr lang="en-GB" sz="1700">
                <a:latin typeface="Lato"/>
                <a:ea typeface="Lato"/>
                <a:cs typeface="Lato"/>
                <a:sym typeface="Lato"/>
              </a:rPr>
              <a:t>Are they signing off?</a:t>
            </a:r>
            <a:endParaRPr sz="1700">
              <a:latin typeface="Lato"/>
              <a:ea typeface="Lato"/>
              <a:cs typeface="Lato"/>
              <a:sym typeface="Lato"/>
            </a:endParaRPr>
          </a:p>
          <a:p>
            <a:pPr indent="-336550" lvl="0" marL="457200" rtl="0" algn="l">
              <a:lnSpc>
                <a:spcPct val="200000"/>
              </a:lnSpc>
              <a:spcBef>
                <a:spcPts val="0"/>
              </a:spcBef>
              <a:spcAft>
                <a:spcPts val="0"/>
              </a:spcAft>
              <a:buSzPts val="1700"/>
              <a:buFont typeface="Lato"/>
              <a:buChar char="●"/>
            </a:pPr>
            <a:r>
              <a:rPr lang="en-GB" sz="1700">
                <a:latin typeface="Lato"/>
                <a:ea typeface="Lato"/>
                <a:cs typeface="Lato"/>
                <a:sym typeface="Lato"/>
              </a:rPr>
              <a:t>Engagement</a:t>
            </a:r>
            <a:endParaRPr sz="1700">
              <a:latin typeface="Lato"/>
              <a:ea typeface="Lato"/>
              <a:cs typeface="Lato"/>
              <a:sym typeface="Lato"/>
            </a:endParaRPr>
          </a:p>
          <a:p>
            <a:pPr indent="-336550" lvl="0" marL="457200" rtl="0" algn="l">
              <a:lnSpc>
                <a:spcPct val="200000"/>
              </a:lnSpc>
              <a:spcBef>
                <a:spcPts val="0"/>
              </a:spcBef>
              <a:spcAft>
                <a:spcPts val="0"/>
              </a:spcAft>
              <a:buSzPts val="1700"/>
              <a:buFont typeface="Lato"/>
              <a:buChar char="●"/>
            </a:pPr>
            <a:r>
              <a:rPr lang="en-GB" sz="1700">
                <a:latin typeface="Lato"/>
                <a:ea typeface="Lato"/>
                <a:cs typeface="Lato"/>
                <a:sym typeface="Lato"/>
              </a:rPr>
              <a:t>Time for pupils to work independently and </a:t>
            </a:r>
            <a:r>
              <a:rPr lang="en-GB" sz="1700">
                <a:latin typeface="Lato"/>
                <a:ea typeface="Lato"/>
                <a:cs typeface="Lato"/>
                <a:sym typeface="Lato"/>
              </a:rPr>
              <a:t>collaboratively.</a:t>
            </a:r>
            <a:endParaRPr sz="1700">
              <a:latin typeface="Lato"/>
              <a:ea typeface="Lato"/>
              <a:cs typeface="Lato"/>
              <a:sym typeface="Lato"/>
            </a:endParaRPr>
          </a:p>
          <a:p>
            <a:pPr indent="-336550" lvl="0" marL="457200" rtl="0" algn="l">
              <a:lnSpc>
                <a:spcPct val="200000"/>
              </a:lnSpc>
              <a:spcBef>
                <a:spcPts val="0"/>
              </a:spcBef>
              <a:spcAft>
                <a:spcPts val="0"/>
              </a:spcAft>
              <a:buSzPts val="1700"/>
              <a:buFont typeface="Lato"/>
              <a:buChar char="●"/>
            </a:pPr>
            <a:r>
              <a:rPr lang="en-GB" sz="1700">
                <a:latin typeface="Lato"/>
                <a:ea typeface="Lato"/>
                <a:cs typeface="Lato"/>
                <a:sym typeface="Lato"/>
              </a:rPr>
              <a:t>Resources</a:t>
            </a:r>
            <a:endParaRPr>
              <a:latin typeface="Quicksand Light"/>
              <a:ea typeface="Quicksand Light"/>
              <a:cs typeface="Quicksand Light"/>
              <a:sym typeface="Quicksand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1"/>
          <p:cNvPicPr preferRelativeResize="0"/>
          <p:nvPr/>
        </p:nvPicPr>
        <p:blipFill>
          <a:blip r:embed="rId3">
            <a:alphaModFix/>
          </a:blip>
          <a:stretch>
            <a:fillRect/>
          </a:stretch>
        </p:blipFill>
        <p:spPr>
          <a:xfrm>
            <a:off x="311700" y="116475"/>
            <a:ext cx="1612925" cy="687350"/>
          </a:xfrm>
          <a:prstGeom prst="rect">
            <a:avLst/>
          </a:prstGeom>
          <a:noFill/>
          <a:ln>
            <a:noFill/>
          </a:ln>
        </p:spPr>
      </p:pic>
      <p:sp>
        <p:nvSpPr>
          <p:cNvPr id="122" name="Google Shape;122;p21"/>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Visuals</a:t>
            </a:r>
            <a:endParaRPr b="1" sz="2900">
              <a:latin typeface="Caveat"/>
              <a:ea typeface="Caveat"/>
              <a:cs typeface="Caveat"/>
              <a:sym typeface="Caveat"/>
            </a:endParaRPr>
          </a:p>
        </p:txBody>
      </p:sp>
      <p:grpSp>
        <p:nvGrpSpPr>
          <p:cNvPr id="123" name="Google Shape;123;p21"/>
          <p:cNvGrpSpPr/>
          <p:nvPr/>
        </p:nvGrpSpPr>
        <p:grpSpPr>
          <a:xfrm>
            <a:off x="114200" y="1243025"/>
            <a:ext cx="8826150" cy="2755975"/>
            <a:chOff x="114200" y="1243025"/>
            <a:chExt cx="8826150" cy="2755975"/>
          </a:xfrm>
        </p:grpSpPr>
        <p:pic>
          <p:nvPicPr>
            <p:cNvPr id="124" name="Google Shape;124;p21"/>
            <p:cNvPicPr preferRelativeResize="0"/>
            <p:nvPr/>
          </p:nvPicPr>
          <p:blipFill>
            <a:blip r:embed="rId4">
              <a:alphaModFix/>
            </a:blip>
            <a:stretch>
              <a:fillRect/>
            </a:stretch>
          </p:blipFill>
          <p:spPr>
            <a:xfrm>
              <a:off x="114200" y="1243025"/>
              <a:ext cx="7851777" cy="2755975"/>
            </a:xfrm>
            <a:prstGeom prst="rect">
              <a:avLst/>
            </a:prstGeom>
            <a:noFill/>
            <a:ln>
              <a:noFill/>
            </a:ln>
          </p:spPr>
        </p:pic>
        <p:pic>
          <p:nvPicPr>
            <p:cNvPr id="125" name="Google Shape;125;p21"/>
            <p:cNvPicPr preferRelativeResize="0"/>
            <p:nvPr/>
          </p:nvPicPr>
          <p:blipFill>
            <a:blip r:embed="rId5">
              <a:alphaModFix/>
            </a:blip>
            <a:stretch>
              <a:fillRect/>
            </a:stretch>
          </p:blipFill>
          <p:spPr>
            <a:xfrm>
              <a:off x="8000975" y="2674650"/>
              <a:ext cx="939375" cy="1286184"/>
            </a:xfrm>
            <a:prstGeom prst="rect">
              <a:avLst/>
            </a:prstGeom>
            <a:noFill/>
            <a:ln>
              <a:noFill/>
            </a:ln>
          </p:spPr>
        </p:pic>
        <p:pic>
          <p:nvPicPr>
            <p:cNvPr id="126" name="Google Shape;126;p21"/>
            <p:cNvPicPr preferRelativeResize="0"/>
            <p:nvPr/>
          </p:nvPicPr>
          <p:blipFill>
            <a:blip r:embed="rId6">
              <a:alphaModFix/>
            </a:blip>
            <a:stretch>
              <a:fillRect/>
            </a:stretch>
          </p:blipFill>
          <p:spPr>
            <a:xfrm>
              <a:off x="8000975" y="1267025"/>
              <a:ext cx="939375" cy="1285675"/>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2"/>
          <p:cNvPicPr preferRelativeResize="0"/>
          <p:nvPr/>
        </p:nvPicPr>
        <p:blipFill>
          <a:blip r:embed="rId4">
            <a:alphaModFix/>
          </a:blip>
          <a:stretch>
            <a:fillRect/>
          </a:stretch>
        </p:blipFill>
        <p:spPr>
          <a:xfrm>
            <a:off x="311700" y="116475"/>
            <a:ext cx="3179375" cy="687350"/>
          </a:xfrm>
          <a:prstGeom prst="rect">
            <a:avLst/>
          </a:prstGeom>
          <a:noFill/>
          <a:ln>
            <a:noFill/>
          </a:ln>
        </p:spPr>
      </p:pic>
      <p:sp>
        <p:nvSpPr>
          <p:cNvPr id="132" name="Google Shape;132;p22"/>
          <p:cNvSpPr txBox="1"/>
          <p:nvPr>
            <p:ph type="title"/>
          </p:nvPr>
        </p:nvSpPr>
        <p:spPr>
          <a:xfrm>
            <a:off x="479700" y="173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2900">
                <a:latin typeface="Caveat"/>
                <a:ea typeface="Caveat"/>
                <a:cs typeface="Caveat"/>
                <a:sym typeface="Caveat"/>
              </a:rPr>
              <a:t>Live lesson examples </a:t>
            </a:r>
            <a:endParaRPr b="1" sz="2900">
              <a:latin typeface="Caveat"/>
              <a:ea typeface="Caveat"/>
              <a:cs typeface="Caveat"/>
              <a:sym typeface="Caveat"/>
            </a:endParaRPr>
          </a:p>
        </p:txBody>
      </p:sp>
      <p:sp>
        <p:nvSpPr>
          <p:cNvPr id="133" name="Google Shape;133;p22"/>
          <p:cNvSpPr txBox="1"/>
          <p:nvPr/>
        </p:nvSpPr>
        <p:spPr>
          <a:xfrm>
            <a:off x="540300" y="1146175"/>
            <a:ext cx="71829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1700">
              <a:solidFill>
                <a:schemeClr val="dk1"/>
              </a:solidFill>
              <a:latin typeface="Lato"/>
              <a:ea typeface="Lato"/>
              <a:cs typeface="Lato"/>
              <a:sym typeface="Lato"/>
            </a:endParaRPr>
          </a:p>
          <a:p>
            <a:pPr indent="0" lvl="0" marL="0" rtl="0" algn="l">
              <a:spcBef>
                <a:spcPts val="0"/>
              </a:spcBef>
              <a:spcAft>
                <a:spcPts val="0"/>
              </a:spcAft>
              <a:buNone/>
            </a:pPr>
            <a:r>
              <a:rPr b="1" lang="en-GB" sz="1700">
                <a:solidFill>
                  <a:schemeClr val="dk1"/>
                </a:solidFill>
                <a:latin typeface="Lato"/>
                <a:ea typeface="Lato"/>
                <a:cs typeface="Lato"/>
                <a:sym typeface="Lato"/>
              </a:rPr>
              <a:t>Computing </a:t>
            </a:r>
            <a:r>
              <a:rPr lang="en-GB" sz="1700">
                <a:solidFill>
                  <a:schemeClr val="dk1"/>
                </a:solidFill>
                <a:latin typeface="Lato"/>
                <a:ea typeface="Lato"/>
                <a:cs typeface="Lato"/>
                <a:sym typeface="Lato"/>
              </a:rPr>
              <a:t>- Year 1 - Algorithms Unplugged Lesson 2: Algorithm pictures</a:t>
            </a:r>
            <a:endParaRPr sz="1700">
              <a:solidFill>
                <a:schemeClr val="dk1"/>
              </a:solidFill>
              <a:latin typeface="Lato"/>
              <a:ea typeface="Lato"/>
              <a:cs typeface="Lato"/>
              <a:sym typeface="Lato"/>
            </a:endParaRPr>
          </a:p>
          <a:p>
            <a:pPr indent="0" lvl="0" marL="0" rtl="0" algn="l">
              <a:spcBef>
                <a:spcPts val="0"/>
              </a:spcBef>
              <a:spcAft>
                <a:spcPts val="0"/>
              </a:spcAft>
              <a:buNone/>
            </a:pPr>
            <a:r>
              <a:t/>
            </a:r>
            <a:endParaRPr sz="17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700">
              <a:solidFill>
                <a:schemeClr val="dk1"/>
              </a:solidFill>
              <a:latin typeface="Lato"/>
              <a:ea typeface="Lato"/>
              <a:cs typeface="Lato"/>
              <a:sym typeface="Lato"/>
            </a:endParaRPr>
          </a:p>
          <a:p>
            <a:pPr indent="0" lvl="0" marL="0" rtl="0" algn="l">
              <a:spcBef>
                <a:spcPts val="0"/>
              </a:spcBef>
              <a:spcAft>
                <a:spcPts val="0"/>
              </a:spcAft>
              <a:buNone/>
            </a:pPr>
            <a:r>
              <a:rPr b="1" lang="en-GB" sz="1700">
                <a:solidFill>
                  <a:schemeClr val="dk1"/>
                </a:solidFill>
                <a:latin typeface="Lato"/>
                <a:ea typeface="Lato"/>
                <a:cs typeface="Lato"/>
                <a:sym typeface="Lato"/>
              </a:rPr>
              <a:t>Art </a:t>
            </a:r>
            <a:r>
              <a:rPr lang="en-GB" sz="1700">
                <a:solidFill>
                  <a:schemeClr val="dk1"/>
                </a:solidFill>
                <a:latin typeface="Lato"/>
                <a:ea typeface="Lato"/>
                <a:cs typeface="Lato"/>
                <a:sym typeface="Lato"/>
              </a:rPr>
              <a:t>- Year 3 - Formal elements of Art</a:t>
            </a:r>
            <a:endParaRPr sz="17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sz="1700">
                <a:solidFill>
                  <a:schemeClr val="dk1"/>
                </a:solidFill>
                <a:latin typeface="Lato"/>
                <a:ea typeface="Lato"/>
                <a:cs typeface="Lato"/>
                <a:sym typeface="Lato"/>
              </a:rPr>
              <a:t>Lesson 1: Seeing simple shapes</a:t>
            </a:r>
            <a:endParaRPr sz="1700">
              <a:latin typeface="Lato"/>
              <a:ea typeface="Lato"/>
              <a:cs typeface="Lato"/>
              <a:sym typeface="Lato"/>
            </a:endParaRPr>
          </a:p>
        </p:txBody>
      </p:sp>
      <p:sp>
        <p:nvSpPr>
          <p:cNvPr id="134" name="Google Shape;134;p22"/>
          <p:cNvSpPr txBox="1"/>
          <p:nvPr/>
        </p:nvSpPr>
        <p:spPr>
          <a:xfrm>
            <a:off x="642950" y="958750"/>
            <a:ext cx="724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Quicksand Light"/>
              <a:ea typeface="Quicksand Light"/>
              <a:cs typeface="Quicksand Light"/>
              <a:sym typeface="Quicksand Light"/>
            </a:endParaRPr>
          </a:p>
        </p:txBody>
      </p:sp>
      <p:pic>
        <p:nvPicPr>
          <p:cNvPr id="135" name="Google Shape;135;p22"/>
          <p:cNvPicPr preferRelativeResize="0"/>
          <p:nvPr/>
        </p:nvPicPr>
        <p:blipFill rotWithShape="1">
          <a:blip r:embed="rId5">
            <a:alphaModFix/>
          </a:blip>
          <a:srcRect b="0" l="6716" r="12462" t="0"/>
          <a:stretch/>
        </p:blipFill>
        <p:spPr>
          <a:xfrm>
            <a:off x="6389950" y="1969025"/>
            <a:ext cx="2134800" cy="2152500"/>
          </a:xfrm>
          <a:prstGeom prst="ellipse">
            <a:avLst/>
          </a:prstGeom>
          <a:noFill/>
          <a:ln cap="flat" cmpd="sng" w="28575">
            <a:solidFill>
              <a:srgbClr val="1789FC"/>
            </a:solidFill>
            <a:prstDash val="solid"/>
            <a:round/>
            <a:headEnd len="sm" w="sm" type="none"/>
            <a:tailEnd len="sm" w="sm" type="none"/>
          </a:ln>
        </p:spPr>
      </p:pic>
      <p:pic>
        <p:nvPicPr>
          <p:cNvPr id="136" name="Google Shape;136;p22"/>
          <p:cNvPicPr preferRelativeResize="0"/>
          <p:nvPr/>
        </p:nvPicPr>
        <p:blipFill rotWithShape="1">
          <a:blip r:embed="rId6">
            <a:alphaModFix/>
          </a:blip>
          <a:srcRect b="0" l="19591" r="5027" t="0"/>
          <a:stretch/>
        </p:blipFill>
        <p:spPr>
          <a:xfrm>
            <a:off x="4226575" y="2748475"/>
            <a:ext cx="1752600" cy="1672500"/>
          </a:xfrm>
          <a:prstGeom prst="ellipse">
            <a:avLst/>
          </a:prstGeom>
          <a:noFill/>
          <a:ln cap="flat" cmpd="sng" w="28575">
            <a:solidFill>
              <a:srgbClr val="1789FC"/>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ild_Computing_KapowPrimary20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