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592"/>
    <a:srgbClr val="28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1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8659-C8D7-BC45-A94C-FE35201237A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6A6E2F-8104-B640-992A-35B63288243D}"/>
              </a:ext>
            </a:extLst>
          </p:cNvPr>
          <p:cNvSpPr txBox="1"/>
          <p:nvPr/>
        </p:nvSpPr>
        <p:spPr>
          <a:xfrm>
            <a:off x="1074064" y="2500008"/>
            <a:ext cx="762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halkboard" panose="03050602040202020205" pitchFamily="66" charset="77"/>
              </a:rPr>
              <a:t>History of the Blues</a:t>
            </a:r>
            <a:endParaRPr lang="en-US" sz="54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5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ABDF24-5A8A-E241-977E-B86E75F16E08}"/>
              </a:ext>
            </a:extLst>
          </p:cNvPr>
          <p:cNvSpPr/>
          <p:nvPr/>
        </p:nvSpPr>
        <p:spPr>
          <a:xfrm>
            <a:off x="5970621" y="612777"/>
            <a:ext cx="3024188" cy="27305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0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Instruments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94536D-24DD-444B-B2F2-148C82B36697}"/>
              </a:ext>
            </a:extLst>
          </p:cNvPr>
          <p:cNvSpPr/>
          <p:nvPr/>
        </p:nvSpPr>
        <p:spPr>
          <a:xfrm>
            <a:off x="6259546" y="3570289"/>
            <a:ext cx="3024188" cy="125412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0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Tempo (speed)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3FA8C4-DE7C-DF4B-8016-3897AE904FD9}"/>
              </a:ext>
            </a:extLst>
          </p:cNvPr>
          <p:cNvSpPr/>
          <p:nvPr/>
        </p:nvSpPr>
        <p:spPr>
          <a:xfrm>
            <a:off x="2586071" y="679452"/>
            <a:ext cx="2808288" cy="1295400"/>
          </a:xfrm>
          <a:prstGeom prst="ellipse">
            <a:avLst/>
          </a:prstGeom>
          <a:ln>
            <a:solidFill>
              <a:srgbClr val="99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0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Dynamics (volume)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9CF830-9C49-A242-86C0-B0D834515C39}"/>
              </a:ext>
            </a:extLst>
          </p:cNvPr>
          <p:cNvSpPr/>
          <p:nvPr/>
        </p:nvSpPr>
        <p:spPr>
          <a:xfrm>
            <a:off x="714409" y="2268539"/>
            <a:ext cx="3024187" cy="2947988"/>
          </a:xfrm>
          <a:prstGeom prst="ellipse">
            <a:avLst/>
          </a:prstGeom>
          <a:ln>
            <a:solidFill>
              <a:srgbClr val="00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0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What are the lyrics</a:t>
            </a:r>
          </a:p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about?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A4AC8B-9CC0-5547-B8C7-C84D7C993F92}"/>
              </a:ext>
            </a:extLst>
          </p:cNvPr>
          <p:cNvSpPr/>
          <p:nvPr/>
        </p:nvSpPr>
        <p:spPr>
          <a:xfrm>
            <a:off x="3454434" y="4598989"/>
            <a:ext cx="3025775" cy="1820863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tIns="0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Emotions</a:t>
            </a:r>
            <a:endParaRPr lang="en-US" dirty="0">
              <a:latin typeface="Chalkboard" panose="03050602040202020205" pitchFamily="66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ACE43-260C-804B-BE1D-3212C97E36FD}"/>
              </a:ext>
            </a:extLst>
          </p:cNvPr>
          <p:cNvCxnSpPr>
            <a:cxnSpLocks/>
          </p:cNvCxnSpPr>
          <p:nvPr/>
        </p:nvCxnSpPr>
        <p:spPr>
          <a:xfrm>
            <a:off x="4314859" y="1974852"/>
            <a:ext cx="453577" cy="1135063"/>
          </a:xfrm>
          <a:prstGeom prst="line">
            <a:avLst/>
          </a:prstGeom>
          <a:ln w="28575">
            <a:solidFill>
              <a:srgbClr val="99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BEB800-2A86-B344-9A6E-7F994D878A8D}"/>
              </a:ext>
            </a:extLst>
          </p:cNvPr>
          <p:cNvCxnSpPr/>
          <p:nvPr/>
        </p:nvCxnSpPr>
        <p:spPr>
          <a:xfrm>
            <a:off x="5143534" y="3848102"/>
            <a:ext cx="0" cy="75088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ABE6F-37E5-9142-976E-3481946C5FBA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5728140" y="2694562"/>
            <a:ext cx="439196" cy="4773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196E78-F5B2-184E-973F-FB1615956704}"/>
              </a:ext>
            </a:extLst>
          </p:cNvPr>
          <p:cNvCxnSpPr/>
          <p:nvPr/>
        </p:nvCxnSpPr>
        <p:spPr>
          <a:xfrm flipV="1">
            <a:off x="3738596" y="3451227"/>
            <a:ext cx="576263" cy="66675"/>
          </a:xfrm>
          <a:prstGeom prst="line">
            <a:avLst/>
          </a:prstGeom>
          <a:ln w="28575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410FC4-B173-B74D-A5CA-9B05228F0584}"/>
              </a:ext>
            </a:extLst>
          </p:cNvPr>
          <p:cNvCxnSpPr/>
          <p:nvPr/>
        </p:nvCxnSpPr>
        <p:spPr>
          <a:xfrm>
            <a:off x="5905534" y="3652839"/>
            <a:ext cx="574675" cy="1539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5D1FDA0-386A-5847-9EED-929ADABFDE39}"/>
              </a:ext>
            </a:extLst>
          </p:cNvPr>
          <p:cNvSpPr/>
          <p:nvPr/>
        </p:nvSpPr>
        <p:spPr>
          <a:xfrm>
            <a:off x="4314859" y="3055939"/>
            <a:ext cx="1655762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Chalkboard" panose="03050602040202020205" pitchFamily="66" charset="77"/>
              </a:rPr>
              <a:t>Blues music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26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E864D6-93D7-554D-872F-53DFED8BE4A1}"/>
              </a:ext>
            </a:extLst>
          </p:cNvPr>
          <p:cNvSpPr txBox="1">
            <a:spLocks/>
          </p:cNvSpPr>
          <p:nvPr/>
        </p:nvSpPr>
        <p:spPr>
          <a:xfrm>
            <a:off x="1034762" y="-17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Chalkboard" panose="03050602040202020205" pitchFamily="66" charset="77"/>
              </a:rPr>
              <a:t>What is blues music?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77C4F-FABB-D846-BE63-654AEAF134B7}"/>
              </a:ext>
            </a:extLst>
          </p:cNvPr>
          <p:cNvSpPr txBox="1">
            <a:spLocks/>
          </p:cNvSpPr>
          <p:nvPr/>
        </p:nvSpPr>
        <p:spPr>
          <a:xfrm>
            <a:off x="243193" y="1201316"/>
            <a:ext cx="4526822" cy="508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latin typeface="Chalkboard" panose="03050602040202020205" pitchFamily="66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Blues music is about sadness, hardship and tough times, about lost love and heartache o</a:t>
            </a:r>
            <a:r>
              <a:rPr lang="en-GB" dirty="0">
                <a:latin typeface="Chalkboard" panose="03050602040202020205" pitchFamily="66" charset="77"/>
              </a:rPr>
              <a:t>r overcoming hard luck.</a:t>
            </a:r>
          </a:p>
          <a:p>
            <a:pPr algn="l"/>
            <a:endParaRPr lang="en-GB" dirty="0">
              <a:latin typeface="Chalkboard" panose="03050602040202020205" pitchFamily="66" charset="77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Chalkboard" panose="03050602040202020205" pitchFamily="66" charset="77"/>
              </a:rPr>
              <a:t>It’s about saying how you feel, getting rid of any frustration and having fun</a:t>
            </a:r>
            <a:endParaRPr lang="en-GB" altLang="en-US" dirty="0">
              <a:latin typeface="Chalkboard" panose="03050602040202020205" pitchFamily="66" charset="77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59CFD-9209-0C40-8D2E-0C7C607F9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94" y="1395934"/>
            <a:ext cx="4808376" cy="4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6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6519CF-FA4B-7740-B537-43856BB77375}"/>
              </a:ext>
            </a:extLst>
          </p:cNvPr>
          <p:cNvSpPr txBox="1">
            <a:spLocks/>
          </p:cNvSpPr>
          <p:nvPr/>
        </p:nvSpPr>
        <p:spPr>
          <a:xfrm>
            <a:off x="1034762" y="-2887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Chalkboard" panose="03050602040202020205" pitchFamily="66" charset="77"/>
                <a:cs typeface="Arial" panose="020B0604020202020204" pitchFamily="34" charset="0"/>
              </a:rPr>
              <a:t>Where does it come from?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E601ED-4667-074D-8BDC-DACE0EDDBBDA}"/>
              </a:ext>
            </a:extLst>
          </p:cNvPr>
          <p:cNvSpPr txBox="1">
            <a:spLocks/>
          </p:cNvSpPr>
          <p:nvPr/>
        </p:nvSpPr>
        <p:spPr>
          <a:xfrm>
            <a:off x="231384" y="1163077"/>
            <a:ext cx="49181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The blues originated in America.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It was started by black African slaves, ex-slaves and descendants of slaves singing about how their life was in the years since they were taken to the Americas.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It is often thought that the blues is influenced by African tribal chants and work songs.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It has influenced many different styles of music – most notably jazz and rock and roll.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dirty="0">
              <a:latin typeface="Chalkboard" panose="03050602040202020205" pitchFamily="66" charset="7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72FDF-DB72-9145-8DFF-559B2059B79F}"/>
              </a:ext>
            </a:extLst>
          </p:cNvPr>
          <p:cNvSpPr txBox="1"/>
          <p:nvPr/>
        </p:nvSpPr>
        <p:spPr>
          <a:xfrm>
            <a:off x="5149562" y="5684936"/>
            <a:ext cx="1610774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howard_morland</a:t>
            </a:r>
            <a:endParaRPr lang="en-US" sz="73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8453C-1475-DF4B-954B-BF6AE453C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4859" r="31961" b="2615"/>
          <a:stretch/>
        </p:blipFill>
        <p:spPr>
          <a:xfrm>
            <a:off x="5237111" y="1817116"/>
            <a:ext cx="4480821" cy="38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ABB38B-CF05-1C4A-AB5B-21BB625E1C04}"/>
              </a:ext>
            </a:extLst>
          </p:cNvPr>
          <p:cNvSpPr txBox="1">
            <a:spLocks/>
          </p:cNvSpPr>
          <p:nvPr/>
        </p:nvSpPr>
        <p:spPr>
          <a:xfrm>
            <a:off x="836579" y="-274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latin typeface="Chalkboard" panose="03050602040202020205" pitchFamily="66" charset="77"/>
                <a:cs typeface="Arial" pitchFamily="34" charset="0"/>
              </a:rPr>
              <a:t>What is the basis for blues music?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77EFC6-7A88-3441-ACD2-07A10F4C1C53}"/>
              </a:ext>
            </a:extLst>
          </p:cNvPr>
          <p:cNvSpPr txBox="1">
            <a:spLocks/>
          </p:cNvSpPr>
          <p:nvPr/>
        </p:nvSpPr>
        <p:spPr>
          <a:xfrm>
            <a:off x="466929" y="1463036"/>
            <a:ext cx="56420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Blues music tends to use something called the 12 bar blues.</a:t>
            </a:r>
          </a:p>
          <a:p>
            <a:pPr algn="l"/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This is 12 bars (4 counts) of chords repeated over and over.</a:t>
            </a:r>
          </a:p>
          <a:p>
            <a:pPr algn="l"/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It usually only uses three chords.</a:t>
            </a:r>
          </a:p>
          <a:p>
            <a:pPr algn="l"/>
            <a:r>
              <a:rPr lang="en-GB" altLang="en-US" dirty="0">
                <a:latin typeface="Chalkboard" panose="03050602040202020205" pitchFamily="66" charset="77"/>
                <a:cs typeface="Arial" panose="020B0604020202020204" pitchFamily="34" charset="0"/>
              </a:rPr>
              <a:t>It also uses improvisation – improvisation is where you make something up as you go along (this is how it all began!)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129A8C-FC69-AC43-A359-92C982EC7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84" y="1303468"/>
            <a:ext cx="3327400" cy="430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EBFA03-1B17-6140-A7B0-231DC782A531}"/>
              </a:ext>
            </a:extLst>
          </p:cNvPr>
          <p:cNvSpPr txBox="1"/>
          <p:nvPr/>
        </p:nvSpPr>
        <p:spPr>
          <a:xfrm>
            <a:off x="5976336" y="5647947"/>
            <a:ext cx="340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halkboard" panose="03050602040202020205" pitchFamily="66" charset="77"/>
                <a:ea typeface="Helvetica" charset="0"/>
                <a:cs typeface="Helvetica" charset="0"/>
              </a:rPr>
              <a:t>Huddie</a:t>
            </a:r>
            <a:r>
              <a:rPr lang="en-US" sz="1400" dirty="0">
                <a:latin typeface="Chalkboard" panose="03050602040202020205" pitchFamily="66" charset="77"/>
                <a:ea typeface="Helvetica" charset="0"/>
                <a:cs typeface="Helvetica" charset="0"/>
              </a:rPr>
              <a:t> William Ledbetter “</a:t>
            </a:r>
            <a:r>
              <a:rPr lang="en-US" sz="1400" dirty="0" err="1">
                <a:latin typeface="Chalkboard" panose="03050602040202020205" pitchFamily="66" charset="77"/>
                <a:ea typeface="Helvetica" charset="0"/>
                <a:cs typeface="Helvetica" charset="0"/>
              </a:rPr>
              <a:t>Leadbelly</a:t>
            </a:r>
            <a:r>
              <a:rPr lang="en-US" sz="1400" dirty="0">
                <a:latin typeface="Chalkboard" panose="03050602040202020205" pitchFamily="66" charset="77"/>
                <a:ea typeface="Helvetica" charset="0"/>
                <a:cs typeface="Helvetica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79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A6AD48-F0D5-E34F-A163-323278C8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13" y="1029011"/>
            <a:ext cx="2256759" cy="339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0E2B733-C739-534C-9C7A-D4B2A0D414BF}"/>
              </a:ext>
            </a:extLst>
          </p:cNvPr>
          <p:cNvSpPr txBox="1">
            <a:spLocks/>
          </p:cNvSpPr>
          <p:nvPr/>
        </p:nvSpPr>
        <p:spPr>
          <a:xfrm>
            <a:off x="758757" y="-2776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Chalkboard" panose="03050602040202020205" pitchFamily="66" charset="77"/>
              </a:rPr>
              <a:t>Guess the odd one 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E1585-D912-3444-89D2-D270E23F5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87" y="3471764"/>
            <a:ext cx="2086901" cy="3153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4BF993-9553-994F-B072-9DCF9315D696}"/>
              </a:ext>
            </a:extLst>
          </p:cNvPr>
          <p:cNvSpPr txBox="1"/>
          <p:nvPr/>
        </p:nvSpPr>
        <p:spPr>
          <a:xfrm>
            <a:off x="6658387" y="6378693"/>
            <a:ext cx="2125689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Shutterstock/Florin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Burlan</a:t>
            </a:r>
            <a:endParaRPr lang="en-US" sz="73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8E0CB-0CC0-5544-A5DB-27378E60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4542">
            <a:off x="1034173" y="3490395"/>
            <a:ext cx="1330827" cy="3116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009960-03BC-4346-AB69-2B208B53F918}"/>
              </a:ext>
            </a:extLst>
          </p:cNvPr>
          <p:cNvSpPr txBox="1"/>
          <p:nvPr/>
        </p:nvSpPr>
        <p:spPr>
          <a:xfrm>
            <a:off x="1546047" y="4246567"/>
            <a:ext cx="2125689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Shutterstock/the palms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E921FD-0356-554D-A1FC-18F09B6C0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75" y="1228814"/>
            <a:ext cx="1718113" cy="2290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DECE5A-63EA-7145-B15F-6D254690F7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28880"/>
          <a:stretch/>
        </p:blipFill>
        <p:spPr>
          <a:xfrm>
            <a:off x="3959460" y="1828799"/>
            <a:ext cx="2186837" cy="27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E3513E-DA06-4B45-97DF-EC43C070D244}"/>
              </a:ext>
            </a:extLst>
          </p:cNvPr>
          <p:cNvSpPr txBox="1">
            <a:spLocks/>
          </p:cNvSpPr>
          <p:nvPr/>
        </p:nvSpPr>
        <p:spPr>
          <a:xfrm>
            <a:off x="925748" y="-2776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>
                <a:latin typeface="Chalkboard" panose="03050602040202020205" pitchFamily="66" charset="77"/>
                <a:cs typeface="Arial" panose="020B0604020202020204" pitchFamily="34" charset="0"/>
              </a:rPr>
              <a:t>What instruments does it use?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E026D8-C5B7-1141-97A1-E1EA4F86D180}"/>
              </a:ext>
            </a:extLst>
          </p:cNvPr>
          <p:cNvSpPr txBox="1">
            <a:spLocks/>
          </p:cNvSpPr>
          <p:nvPr/>
        </p:nvSpPr>
        <p:spPr>
          <a:xfrm>
            <a:off x="609597" y="1379629"/>
            <a:ext cx="87257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Listen to the blues music – what instruments can you hear?</a:t>
            </a:r>
          </a:p>
          <a:p>
            <a:pPr>
              <a:defRPr/>
            </a:pPr>
            <a:endParaRPr lang="en-GB" dirty="0">
              <a:latin typeface="Chalkboard" panose="03050602040202020205" pitchFamily="66" charset="77"/>
              <a:cs typeface="Arial" pitchFamily="34" charset="0"/>
            </a:endParaRP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Drums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Bass – usually acoustic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Piano or keyboard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Trumpet / trombone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Clarinet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Saxophone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Guitar</a:t>
            </a:r>
          </a:p>
          <a:p>
            <a:pPr>
              <a:defRPr/>
            </a:pPr>
            <a:r>
              <a:rPr lang="en-GB" dirty="0">
                <a:latin typeface="Chalkboard" panose="03050602040202020205" pitchFamily="66" charset="77"/>
                <a:cs typeface="Arial" pitchFamily="34" charset="0"/>
              </a:rPr>
              <a:t>Singing</a:t>
            </a:r>
          </a:p>
          <a:p>
            <a:pPr>
              <a:defRPr/>
            </a:pPr>
            <a:endParaRPr lang="en-GB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34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540D722-9703-824B-AAC8-C9D05304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18" y="86537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halkboard" panose="03050602040202020205" pitchFamily="66" charset="77"/>
              </a:rPr>
              <a:t>I've got a bratty brother,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Who bugs me every day.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This morning my old mother,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Gave my last cupcake away.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My dad he acts like,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Like he belongs in the zoo.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I'm the saddest kid,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The saddest kid in Grade number two.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wish I had a pony,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wish I were eighteen,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wish I had a dime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For every kid who treats me mean.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They tease me </a:t>
            </a:r>
            <a:r>
              <a:rPr lang="en-GB" altLang="en-US" sz="1800" dirty="0" err="1">
                <a:latin typeface="Chalkboard" panose="03050602040202020205" pitchFamily="66" charset="77"/>
              </a:rPr>
              <a:t>'cause</a:t>
            </a:r>
            <a:r>
              <a:rPr lang="en-GB" altLang="en-US" sz="1800" dirty="0">
                <a:latin typeface="Chalkboard" panose="03050602040202020205" pitchFamily="66" charset="77"/>
              </a:rPr>
              <a:t> I'm </a:t>
            </a:r>
            <a:r>
              <a:rPr lang="en-GB" altLang="en-US" sz="1800" dirty="0" err="1">
                <a:latin typeface="Chalkboard" panose="03050602040202020205" pitchFamily="66" charset="77"/>
              </a:rPr>
              <a:t>diff'rent</a:t>
            </a:r>
            <a:r>
              <a:rPr lang="en-GB" altLang="en-US" sz="1800" dirty="0">
                <a:latin typeface="Chalkboard" panose="03050602040202020205" pitchFamily="66" charset="77"/>
              </a:rPr>
              <a:t>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Little </a:t>
            </a:r>
            <a:r>
              <a:rPr lang="en-GB" altLang="en-US" sz="1800" dirty="0" err="1">
                <a:latin typeface="Chalkboard" panose="03050602040202020205" pitchFamily="66" charset="77"/>
              </a:rPr>
              <a:t>diff'rent</a:t>
            </a:r>
            <a:r>
              <a:rPr lang="en-GB" altLang="en-US" sz="1800" dirty="0">
                <a:latin typeface="Chalkboard" panose="03050602040202020205" pitchFamily="66" charset="77"/>
              </a:rPr>
              <a:t> from the rest, oh yes.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Well, I'm down so low,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If I cheered up, I'd still be depressed.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A93EE-6606-8E4C-BD3A-38DDB5B7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00" y="865370"/>
            <a:ext cx="446405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halkboard" panose="03050602040202020205" pitchFamily="66" charset="77"/>
              </a:rPr>
              <a:t>The saxophone's my best friend,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play all over town.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But when I practice in my room, I hear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Homer: Lisa! Keep it down!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Lisa: Although I'm only eight years old,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I've really paid my dues, it's true.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That's why I've got a case of,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A case of the </a:t>
            </a:r>
            <a:r>
              <a:rPr lang="en-GB" altLang="en-US" sz="1800" dirty="0" err="1">
                <a:latin typeface="Chalkboard" panose="03050602040202020205" pitchFamily="66" charset="77"/>
              </a:rPr>
              <a:t>Moanin</a:t>
            </a:r>
            <a:r>
              <a:rPr lang="en-GB" altLang="en-US" sz="1800" dirty="0">
                <a:latin typeface="Chalkboard" panose="03050602040202020205" pitchFamily="66" charset="77"/>
              </a:rPr>
              <a:t>' Lisa Blues.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(Guitar solo)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wonder how I got here,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wonder what I'll be.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The saddest little twig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On this crazy family tree.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I feel like I'm a loser,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With nothing left to lose.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That's why I've got a case of,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A case of the </a:t>
            </a:r>
            <a:r>
              <a:rPr lang="en-GB" altLang="en-US" sz="1800" dirty="0" err="1">
                <a:latin typeface="Chalkboard" panose="03050602040202020205" pitchFamily="66" charset="77"/>
              </a:rPr>
              <a:t>Moanin</a:t>
            </a:r>
            <a:r>
              <a:rPr lang="en-GB" altLang="en-US" sz="1800" dirty="0">
                <a:latin typeface="Chalkboard" panose="03050602040202020205" pitchFamily="66" charset="77"/>
              </a:rPr>
              <a:t>' Lisa Blues.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Oh there's just no postponing,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r>
              <a:rPr lang="en-GB" altLang="en-US" sz="1800" dirty="0">
                <a:latin typeface="Chalkboard" panose="03050602040202020205" pitchFamily="66" charset="77"/>
              </a:rPr>
              <a:t>A case of the </a:t>
            </a:r>
            <a:r>
              <a:rPr lang="en-GB" altLang="en-US" sz="1800" dirty="0" err="1">
                <a:latin typeface="Chalkboard" panose="03050602040202020205" pitchFamily="66" charset="77"/>
              </a:rPr>
              <a:t>Moanin</a:t>
            </a:r>
            <a:r>
              <a:rPr lang="en-GB" altLang="en-US" sz="1800" dirty="0">
                <a:latin typeface="Chalkboard" panose="03050602040202020205" pitchFamily="66" charset="77"/>
              </a:rPr>
              <a:t>' Lisa Blues.</a:t>
            </a:r>
            <a:br>
              <a:rPr lang="en-GB" altLang="en-US" sz="1800" dirty="0">
                <a:latin typeface="Chalkboard" panose="03050602040202020205" pitchFamily="66" charset="77"/>
              </a:rPr>
            </a:br>
            <a:endParaRPr lang="en-GB" altLang="en-US" sz="1800" dirty="0">
              <a:latin typeface="Chalkboard" panose="03050602040202020205" pitchFamily="66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7A82C-F5A1-ED47-9D5D-1FE99143BAC6}"/>
              </a:ext>
            </a:extLst>
          </p:cNvPr>
          <p:cNvSpPr/>
          <p:nvPr/>
        </p:nvSpPr>
        <p:spPr>
          <a:xfrm>
            <a:off x="3529668" y="329839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Chalkboard" panose="03050602040202020205" pitchFamily="66" charset="77"/>
              </a:rPr>
              <a:t>The </a:t>
            </a:r>
            <a:r>
              <a:rPr lang="en-GB" altLang="en-US" dirty="0" err="1">
                <a:latin typeface="Chalkboard" panose="03050602040202020205" pitchFamily="66" charset="77"/>
              </a:rPr>
              <a:t>Moanin</a:t>
            </a:r>
            <a:r>
              <a:rPr lang="en-GB" altLang="en-US" dirty="0">
                <a:latin typeface="Chalkboard" panose="03050602040202020205" pitchFamily="66" charset="77"/>
              </a:rPr>
              <a:t>' Lisa Blues.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17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278</Words>
  <Application>Microsoft Macintosh PowerPoint</Application>
  <PresentationFormat>A4 Paper (210x297 mm)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Chalkboard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2018-02-01T11:39:46Z</dcterms:created>
  <dcterms:modified xsi:type="dcterms:W3CDTF">2018-12-18T15:47:27Z</dcterms:modified>
</cp:coreProperties>
</file>